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1" r:id="rId1"/>
    <p:sldMasterId id="2147483673" r:id="rId2"/>
  </p:sldMasterIdLst>
  <p:notesMasterIdLst>
    <p:notesMasterId r:id="rId39"/>
  </p:notesMasterIdLst>
  <p:handoutMasterIdLst>
    <p:handoutMasterId r:id="rId40"/>
  </p:handoutMasterIdLst>
  <p:sldIdLst>
    <p:sldId id="372" r:id="rId3"/>
    <p:sldId id="373" r:id="rId4"/>
    <p:sldId id="380" r:id="rId5"/>
    <p:sldId id="374" r:id="rId6"/>
    <p:sldId id="375" r:id="rId7"/>
    <p:sldId id="376" r:id="rId8"/>
    <p:sldId id="378" r:id="rId9"/>
    <p:sldId id="379" r:id="rId10"/>
    <p:sldId id="377" r:id="rId11"/>
    <p:sldId id="381" r:id="rId12"/>
    <p:sldId id="382" r:id="rId13"/>
    <p:sldId id="383" r:id="rId14"/>
    <p:sldId id="384" r:id="rId15"/>
    <p:sldId id="385" r:id="rId16"/>
    <p:sldId id="386" r:id="rId17"/>
    <p:sldId id="387" r:id="rId18"/>
    <p:sldId id="389" r:id="rId19"/>
    <p:sldId id="390" r:id="rId20"/>
    <p:sldId id="388" r:id="rId21"/>
    <p:sldId id="391" r:id="rId22"/>
    <p:sldId id="392" r:id="rId23"/>
    <p:sldId id="393" r:id="rId24"/>
    <p:sldId id="394" r:id="rId25"/>
    <p:sldId id="395" r:id="rId26"/>
    <p:sldId id="396" r:id="rId27"/>
    <p:sldId id="397" r:id="rId28"/>
    <p:sldId id="398" r:id="rId29"/>
    <p:sldId id="399" r:id="rId30"/>
    <p:sldId id="400" r:id="rId31"/>
    <p:sldId id="403" r:id="rId32"/>
    <p:sldId id="401" r:id="rId33"/>
    <p:sldId id="402" r:id="rId34"/>
    <p:sldId id="404" r:id="rId35"/>
    <p:sldId id="405" r:id="rId36"/>
    <p:sldId id="406" r:id="rId37"/>
    <p:sldId id="407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4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ommaso Marigo" initials="TM" lastIdx="1" clrIdx="0">
    <p:extLst>
      <p:ext uri="{19B8F6BF-5375-455C-9EA6-DF929625EA0E}">
        <p15:presenceInfo xmlns:p15="http://schemas.microsoft.com/office/powerpoint/2012/main" userId="421af1ace784f86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52B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C083E6E3-FA7D-4D7B-A595-EF9225AFEA82}" styleName="Stile chiaro 1 - Colore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FD0F851-EC5A-4D38-B0AD-8093EC10F338}" styleName="Stile chiaro 1 - Colore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707" autoAdjust="0"/>
    <p:restoredTop sz="94660"/>
  </p:normalViewPr>
  <p:slideViewPr>
    <p:cSldViewPr snapToGrid="0" showGuides="1">
      <p:cViewPr varScale="1">
        <p:scale>
          <a:sx n="82" d="100"/>
          <a:sy n="82" d="100"/>
        </p:scale>
        <p:origin x="869" y="48"/>
      </p:cViewPr>
      <p:guideLst>
        <p:guide orient="horz" pos="254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6" d="100"/>
          <a:sy n="66" d="100"/>
        </p:scale>
        <p:origin x="3134" y="3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handoutMaster" Target="handoutMasters/handoutMaster1.xml"/><Relationship Id="rId45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20" Type="http://schemas.openxmlformats.org/officeDocument/2006/relationships/slide" Target="slides/slide18.xml"/><Relationship Id="rId41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3095433F-1679-41AD-9DAA-AAED9045BC8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it-IT"/>
              <a:t>vdfgdfg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20960ED6-1312-4ECC-A50C-D01E690A5D9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1D582C-DAAE-4C0C-B0CE-4B4F467AF48A}" type="datetime1">
              <a:rPr lang="en-US" smtClean="0"/>
              <a:t>9/14/2021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DC9D956F-A132-47DD-8186-3825161DD16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it-IT"/>
              <a:t>dfgdfg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CCE3881C-7B65-490B-8B98-0E474AA5E73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8253BE-CCF9-4AD3-AC99-EF3E1CB1FBB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8468357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/>
              <a:t>vdfgdfg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D381B2-887C-41C9-8EB0-D87A4845FC63}" type="datetime1">
              <a:rPr lang="en-US" smtClean="0"/>
              <a:t>9/14/2021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dfgdfg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2F1279-6CE4-4169-83D3-4483097B6907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58990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8993242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188379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55743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DB47474-984A-4090-AC20-98242EB09510}"/>
              </a:ext>
            </a:extLst>
          </p:cNvPr>
          <p:cNvSpPr/>
          <p:nvPr userDrawn="1"/>
        </p:nvSpPr>
        <p:spPr>
          <a:xfrm>
            <a:off x="0" y="1988840"/>
            <a:ext cx="12192000" cy="288032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2930F240-0CAF-4377-8C66-C79A9700127F}"/>
              </a:ext>
            </a:extLst>
          </p:cNvPr>
          <p:cNvSpPr/>
          <p:nvPr userDrawn="1"/>
        </p:nvSpPr>
        <p:spPr>
          <a:xfrm>
            <a:off x="6925208" y="5035013"/>
            <a:ext cx="4431324" cy="448874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4" name="Graphic 14">
            <a:extLst>
              <a:ext uri="{FF2B5EF4-FFF2-40B4-BE49-F238E27FC236}">
                <a16:creationId xmlns:a16="http://schemas.microsoft.com/office/drawing/2014/main" id="{09D52290-FED8-432E-A9AF-895F42C29BF1}"/>
              </a:ext>
            </a:extLst>
          </p:cNvPr>
          <p:cNvGrpSpPr/>
          <p:nvPr userDrawn="1"/>
        </p:nvGrpSpPr>
        <p:grpSpPr>
          <a:xfrm>
            <a:off x="6859251" y="1585382"/>
            <a:ext cx="4568370" cy="3687236"/>
            <a:chOff x="2444748" y="555045"/>
            <a:chExt cx="7282048" cy="5727454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6DF2C3D3-4FC4-450E-A75F-6CA28E9A260C}"/>
                </a:ext>
              </a:extLst>
            </p:cNvPr>
            <p:cNvSpPr/>
            <p:nvPr/>
          </p:nvSpPr>
          <p:spPr>
            <a:xfrm>
              <a:off x="4964693" y="5443837"/>
              <a:ext cx="2168250" cy="818208"/>
            </a:xfrm>
            <a:custGeom>
              <a:avLst/>
              <a:gdLst>
                <a:gd name="connsiteX0" fmla="*/ 1941333 w 2168250"/>
                <a:gd name="connsiteY0" fmla="*/ 525699 h 818207"/>
                <a:gd name="connsiteX1" fmla="*/ 1785874 w 2168250"/>
                <a:gd name="connsiteY1" fmla="*/ 30683 h 818207"/>
                <a:gd name="connsiteX2" fmla="*/ 1114943 w 2168250"/>
                <a:gd name="connsiteY2" fmla="*/ 30683 h 818207"/>
                <a:gd name="connsiteX3" fmla="*/ 1065851 w 2168250"/>
                <a:gd name="connsiteY3" fmla="*/ 30683 h 818207"/>
                <a:gd name="connsiteX4" fmla="*/ 390830 w 2168250"/>
                <a:gd name="connsiteY4" fmla="*/ 30683 h 818207"/>
                <a:gd name="connsiteX5" fmla="*/ 235370 w 2168250"/>
                <a:gd name="connsiteY5" fmla="*/ 525699 h 818207"/>
                <a:gd name="connsiteX6" fmla="*/ 259916 w 2168250"/>
                <a:gd name="connsiteY6" fmla="*/ 816162 h 818207"/>
                <a:gd name="connsiteX7" fmla="*/ 1065851 w 2168250"/>
                <a:gd name="connsiteY7" fmla="*/ 816162 h 818207"/>
                <a:gd name="connsiteX8" fmla="*/ 1114943 w 2168250"/>
                <a:gd name="connsiteY8" fmla="*/ 816162 h 818207"/>
                <a:gd name="connsiteX9" fmla="*/ 1920878 w 2168250"/>
                <a:gd name="connsiteY9" fmla="*/ 816162 h 818207"/>
                <a:gd name="connsiteX10" fmla="*/ 1941333 w 2168250"/>
                <a:gd name="connsiteY10" fmla="*/ 525699 h 818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8250" h="818207">
                  <a:moveTo>
                    <a:pt x="1941333" y="525699"/>
                  </a:moveTo>
                  <a:cubicBezTo>
                    <a:pt x="1789965" y="370239"/>
                    <a:pt x="1785874" y="30683"/>
                    <a:pt x="1785874" y="30683"/>
                  </a:cubicBezTo>
                  <a:lnTo>
                    <a:pt x="1114943" y="30683"/>
                  </a:lnTo>
                  <a:lnTo>
                    <a:pt x="1065851" y="30683"/>
                  </a:lnTo>
                  <a:lnTo>
                    <a:pt x="390830" y="30683"/>
                  </a:lnTo>
                  <a:cubicBezTo>
                    <a:pt x="390830" y="30683"/>
                    <a:pt x="386739" y="366148"/>
                    <a:pt x="235370" y="525699"/>
                  </a:cubicBezTo>
                  <a:cubicBezTo>
                    <a:pt x="84002" y="681158"/>
                    <a:pt x="-149188" y="816162"/>
                    <a:pt x="259916" y="816162"/>
                  </a:cubicBezTo>
                  <a:cubicBezTo>
                    <a:pt x="587199" y="816162"/>
                    <a:pt x="939029" y="816162"/>
                    <a:pt x="1065851" y="816162"/>
                  </a:cubicBezTo>
                  <a:cubicBezTo>
                    <a:pt x="1098579" y="816162"/>
                    <a:pt x="1114943" y="816162"/>
                    <a:pt x="1114943" y="816162"/>
                  </a:cubicBezTo>
                  <a:cubicBezTo>
                    <a:pt x="1245857" y="816162"/>
                    <a:pt x="1597686" y="816162"/>
                    <a:pt x="1920878" y="816162"/>
                  </a:cubicBezTo>
                  <a:cubicBezTo>
                    <a:pt x="2329982" y="816162"/>
                    <a:pt x="2092702" y="681158"/>
                    <a:pt x="1941333" y="525699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75000"/>
                  </a:schemeClr>
                </a:gs>
                <a:gs pos="53000">
                  <a:schemeClr val="bg1">
                    <a:lumMod val="85000"/>
                  </a:schemeClr>
                </a:gs>
                <a:gs pos="83000">
                  <a:schemeClr val="bg1">
                    <a:lumMod val="7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62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F155DD87-3668-41CD-B8FE-F7680E231E68}"/>
                </a:ext>
              </a:extLst>
            </p:cNvPr>
            <p:cNvSpPr/>
            <p:nvPr/>
          </p:nvSpPr>
          <p:spPr>
            <a:xfrm>
              <a:off x="2444748" y="555045"/>
              <a:ext cx="7282048" cy="4950157"/>
            </a:xfrm>
            <a:custGeom>
              <a:avLst/>
              <a:gdLst>
                <a:gd name="connsiteX0" fmla="*/ 7038632 w 7282048"/>
                <a:gd name="connsiteY0" fmla="*/ 30683 h 4950157"/>
                <a:gd name="connsiteX1" fmla="*/ 3704436 w 7282048"/>
                <a:gd name="connsiteY1" fmla="*/ 30683 h 4950157"/>
                <a:gd name="connsiteX2" fmla="*/ 3589886 w 7282048"/>
                <a:gd name="connsiteY2" fmla="*/ 30683 h 4950157"/>
                <a:gd name="connsiteX3" fmla="*/ 259781 w 7282048"/>
                <a:gd name="connsiteY3" fmla="*/ 30683 h 4950157"/>
                <a:gd name="connsiteX4" fmla="*/ 30683 w 7282048"/>
                <a:gd name="connsiteY4" fmla="*/ 259781 h 4950157"/>
                <a:gd name="connsiteX5" fmla="*/ 30683 w 7282048"/>
                <a:gd name="connsiteY5" fmla="*/ 4698558 h 4950157"/>
                <a:gd name="connsiteX6" fmla="*/ 239326 w 7282048"/>
                <a:gd name="connsiteY6" fmla="*/ 4931748 h 4950157"/>
                <a:gd name="connsiteX7" fmla="*/ 7042723 w 7282048"/>
                <a:gd name="connsiteY7" fmla="*/ 4931748 h 4950157"/>
                <a:gd name="connsiteX8" fmla="*/ 7251366 w 7282048"/>
                <a:gd name="connsiteY8" fmla="*/ 4698558 h 4950157"/>
                <a:gd name="connsiteX9" fmla="*/ 7251366 w 7282048"/>
                <a:gd name="connsiteY9" fmla="*/ 259781 h 4950157"/>
                <a:gd name="connsiteX10" fmla="*/ 7038632 w 7282048"/>
                <a:gd name="connsiteY10" fmla="*/ 30683 h 4950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82048" h="4950157">
                  <a:moveTo>
                    <a:pt x="7038632" y="30683"/>
                  </a:moveTo>
                  <a:lnTo>
                    <a:pt x="3704436" y="30683"/>
                  </a:lnTo>
                  <a:lnTo>
                    <a:pt x="3589886" y="30683"/>
                  </a:lnTo>
                  <a:lnTo>
                    <a:pt x="259781" y="30683"/>
                  </a:lnTo>
                  <a:cubicBezTo>
                    <a:pt x="141141" y="30683"/>
                    <a:pt x="30683" y="128868"/>
                    <a:pt x="30683" y="259781"/>
                  </a:cubicBezTo>
                  <a:lnTo>
                    <a:pt x="30683" y="4698558"/>
                  </a:lnTo>
                  <a:cubicBezTo>
                    <a:pt x="30683" y="4829472"/>
                    <a:pt x="124777" y="4931748"/>
                    <a:pt x="239326" y="4931748"/>
                  </a:cubicBezTo>
                  <a:lnTo>
                    <a:pt x="7042723" y="4931748"/>
                  </a:lnTo>
                  <a:cubicBezTo>
                    <a:pt x="7157272" y="4931748"/>
                    <a:pt x="7251366" y="4825380"/>
                    <a:pt x="7251366" y="4698558"/>
                  </a:cubicBezTo>
                  <a:lnTo>
                    <a:pt x="7251366" y="259781"/>
                  </a:lnTo>
                  <a:cubicBezTo>
                    <a:pt x="7251366" y="128868"/>
                    <a:pt x="7157272" y="30683"/>
                    <a:pt x="7038632" y="30683"/>
                  </a:cubicBez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B1B24015-CBFE-4CE0-8A31-5115F8BF1167}"/>
                </a:ext>
              </a:extLst>
            </p:cNvPr>
            <p:cNvSpPr/>
            <p:nvPr/>
          </p:nvSpPr>
          <p:spPr>
            <a:xfrm>
              <a:off x="8706599" y="5435655"/>
              <a:ext cx="490925" cy="81821"/>
            </a:xfrm>
            <a:custGeom>
              <a:avLst/>
              <a:gdLst>
                <a:gd name="connsiteX0" fmla="*/ 32212 w 490924"/>
                <a:gd name="connsiteY0" fmla="*/ 30683 h 81820"/>
                <a:gd name="connsiteX1" fmla="*/ 64939 w 490924"/>
                <a:gd name="connsiteY1" fmla="*/ 71593 h 81820"/>
                <a:gd name="connsiteX2" fmla="*/ 461771 w 490924"/>
                <a:gd name="connsiteY2" fmla="*/ 71593 h 81820"/>
                <a:gd name="connsiteX3" fmla="*/ 498590 w 490924"/>
                <a:gd name="connsiteY3" fmla="*/ 30683 h 81820"/>
                <a:gd name="connsiteX4" fmla="*/ 32212 w 490924"/>
                <a:gd name="connsiteY4" fmla="*/ 30683 h 81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0924" h="81820">
                  <a:moveTo>
                    <a:pt x="32212" y="30683"/>
                  </a:moveTo>
                  <a:cubicBezTo>
                    <a:pt x="32212" y="30683"/>
                    <a:pt x="19938" y="67502"/>
                    <a:pt x="64939" y="71593"/>
                  </a:cubicBezTo>
                  <a:lnTo>
                    <a:pt x="461771" y="71593"/>
                  </a:lnTo>
                  <a:cubicBezTo>
                    <a:pt x="461771" y="71593"/>
                    <a:pt x="502681" y="75684"/>
                    <a:pt x="498590" y="30683"/>
                  </a:cubicBezTo>
                  <a:lnTo>
                    <a:pt x="32212" y="30683"/>
                  </a:ln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5E3E8073-D26E-4946-A0FB-859AFD2C5919}"/>
                </a:ext>
              </a:extLst>
            </p:cNvPr>
            <p:cNvSpPr/>
            <p:nvPr/>
          </p:nvSpPr>
          <p:spPr>
            <a:xfrm>
              <a:off x="2481568" y="595956"/>
              <a:ext cx="7200228" cy="4336501"/>
            </a:xfrm>
            <a:custGeom>
              <a:avLst/>
              <a:gdLst>
                <a:gd name="connsiteX0" fmla="*/ 6973175 w 7200227"/>
                <a:gd name="connsiteY0" fmla="*/ 30683 h 4336501"/>
                <a:gd name="connsiteX1" fmla="*/ 3671707 w 7200227"/>
                <a:gd name="connsiteY1" fmla="*/ 30683 h 4336501"/>
                <a:gd name="connsiteX2" fmla="*/ 3561249 w 7200227"/>
                <a:gd name="connsiteY2" fmla="*/ 30683 h 4336501"/>
                <a:gd name="connsiteX3" fmla="*/ 259781 w 7200227"/>
                <a:gd name="connsiteY3" fmla="*/ 30683 h 4336501"/>
                <a:gd name="connsiteX4" fmla="*/ 30683 w 7200227"/>
                <a:gd name="connsiteY4" fmla="*/ 231144 h 4336501"/>
                <a:gd name="connsiteX5" fmla="*/ 30683 w 7200227"/>
                <a:gd name="connsiteY5" fmla="*/ 4330365 h 4336501"/>
                <a:gd name="connsiteX6" fmla="*/ 7185909 w 7200227"/>
                <a:gd name="connsiteY6" fmla="*/ 4330365 h 4336501"/>
                <a:gd name="connsiteX7" fmla="*/ 7185909 w 7200227"/>
                <a:gd name="connsiteY7" fmla="*/ 231144 h 4336501"/>
                <a:gd name="connsiteX8" fmla="*/ 6973175 w 7200227"/>
                <a:gd name="connsiteY8" fmla="*/ 30683 h 4336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4336501">
                  <a:moveTo>
                    <a:pt x="6973175" y="30683"/>
                  </a:moveTo>
                  <a:lnTo>
                    <a:pt x="3671707" y="30683"/>
                  </a:lnTo>
                  <a:lnTo>
                    <a:pt x="3561249" y="30683"/>
                  </a:lnTo>
                  <a:lnTo>
                    <a:pt x="259781" y="30683"/>
                  </a:lnTo>
                  <a:cubicBezTo>
                    <a:pt x="141141" y="30683"/>
                    <a:pt x="30683" y="112504"/>
                    <a:pt x="30683" y="231144"/>
                  </a:cubicBezTo>
                  <a:lnTo>
                    <a:pt x="30683" y="4330365"/>
                  </a:lnTo>
                  <a:lnTo>
                    <a:pt x="7185909" y="4330365"/>
                  </a:lnTo>
                  <a:lnTo>
                    <a:pt x="7185909" y="231144"/>
                  </a:lnTo>
                  <a:cubicBezTo>
                    <a:pt x="7185909" y="112504"/>
                    <a:pt x="7091815" y="30683"/>
                    <a:pt x="6973175" y="30683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A5CFD02F-04CF-4A4F-B2ED-42A6C2D5743E}"/>
                </a:ext>
              </a:extLst>
            </p:cNvPr>
            <p:cNvSpPr/>
            <p:nvPr/>
          </p:nvSpPr>
          <p:spPr>
            <a:xfrm>
              <a:off x="4968919" y="6159768"/>
              <a:ext cx="2168250" cy="122731"/>
            </a:xfrm>
            <a:custGeom>
              <a:avLst/>
              <a:gdLst>
                <a:gd name="connsiteX0" fmla="*/ 30683 w 2168250"/>
                <a:gd name="connsiteY0" fmla="*/ 34774 h 122731"/>
                <a:gd name="connsiteX1" fmla="*/ 30683 w 2168250"/>
                <a:gd name="connsiteY1" fmla="*/ 34774 h 122731"/>
                <a:gd name="connsiteX2" fmla="*/ 30683 w 2168250"/>
                <a:gd name="connsiteY2" fmla="*/ 38865 h 122731"/>
                <a:gd name="connsiteX3" fmla="*/ 30683 w 2168250"/>
                <a:gd name="connsiteY3" fmla="*/ 38865 h 122731"/>
                <a:gd name="connsiteX4" fmla="*/ 263872 w 2168250"/>
                <a:gd name="connsiteY4" fmla="*/ 96140 h 122731"/>
                <a:gd name="connsiteX5" fmla="*/ 1069807 w 2168250"/>
                <a:gd name="connsiteY5" fmla="*/ 96140 h 122731"/>
                <a:gd name="connsiteX6" fmla="*/ 1118899 w 2168250"/>
                <a:gd name="connsiteY6" fmla="*/ 96140 h 122731"/>
                <a:gd name="connsiteX7" fmla="*/ 1924834 w 2168250"/>
                <a:gd name="connsiteY7" fmla="*/ 96140 h 122731"/>
                <a:gd name="connsiteX8" fmla="*/ 2153932 w 2168250"/>
                <a:gd name="connsiteY8" fmla="*/ 30683 h 122731"/>
                <a:gd name="connsiteX9" fmla="*/ 2137568 w 2168250"/>
                <a:gd name="connsiteY9" fmla="*/ 30683 h 122731"/>
                <a:gd name="connsiteX10" fmla="*/ 2137568 w 2168250"/>
                <a:gd name="connsiteY10" fmla="*/ 30683 h 122731"/>
                <a:gd name="connsiteX11" fmla="*/ 30683 w 2168250"/>
                <a:gd name="connsiteY11" fmla="*/ 30683 h 122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8250" h="122731">
                  <a:moveTo>
                    <a:pt x="30683" y="34774"/>
                  </a:moveTo>
                  <a:lnTo>
                    <a:pt x="30683" y="34774"/>
                  </a:lnTo>
                  <a:cubicBezTo>
                    <a:pt x="30683" y="38865"/>
                    <a:pt x="30683" y="38865"/>
                    <a:pt x="30683" y="38865"/>
                  </a:cubicBezTo>
                  <a:lnTo>
                    <a:pt x="30683" y="38865"/>
                  </a:lnTo>
                  <a:cubicBezTo>
                    <a:pt x="30683" y="79775"/>
                    <a:pt x="96139" y="96140"/>
                    <a:pt x="263872" y="96140"/>
                  </a:cubicBezTo>
                  <a:cubicBezTo>
                    <a:pt x="591155" y="96140"/>
                    <a:pt x="942984" y="96140"/>
                    <a:pt x="1069807" y="96140"/>
                  </a:cubicBezTo>
                  <a:cubicBezTo>
                    <a:pt x="1102535" y="96140"/>
                    <a:pt x="1118899" y="96140"/>
                    <a:pt x="1118899" y="96140"/>
                  </a:cubicBezTo>
                  <a:cubicBezTo>
                    <a:pt x="1249812" y="96140"/>
                    <a:pt x="1601642" y="96140"/>
                    <a:pt x="1924834" y="96140"/>
                  </a:cubicBezTo>
                  <a:cubicBezTo>
                    <a:pt x="2092566" y="96140"/>
                    <a:pt x="2149841" y="75684"/>
                    <a:pt x="2153932" y="30683"/>
                  </a:cubicBezTo>
                  <a:lnTo>
                    <a:pt x="2137568" y="30683"/>
                  </a:lnTo>
                  <a:lnTo>
                    <a:pt x="2137568" y="30683"/>
                  </a:lnTo>
                  <a:lnTo>
                    <a:pt x="30683" y="30683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15426560-F548-478A-8C28-622AA658C2FC}"/>
                </a:ext>
              </a:extLst>
            </p:cNvPr>
            <p:cNvSpPr/>
            <p:nvPr/>
          </p:nvSpPr>
          <p:spPr>
            <a:xfrm>
              <a:off x="2481568" y="4903820"/>
              <a:ext cx="7200228" cy="572745"/>
            </a:xfrm>
            <a:custGeom>
              <a:avLst/>
              <a:gdLst>
                <a:gd name="connsiteX0" fmla="*/ 30683 w 7200227"/>
                <a:gd name="connsiteY0" fmla="*/ 362057 h 572745"/>
                <a:gd name="connsiteX1" fmla="*/ 259781 w 7200227"/>
                <a:gd name="connsiteY1" fmla="*/ 562518 h 572745"/>
                <a:gd name="connsiteX2" fmla="*/ 3561249 w 7200227"/>
                <a:gd name="connsiteY2" fmla="*/ 562518 h 572745"/>
                <a:gd name="connsiteX3" fmla="*/ 3671707 w 7200227"/>
                <a:gd name="connsiteY3" fmla="*/ 562518 h 572745"/>
                <a:gd name="connsiteX4" fmla="*/ 6973175 w 7200227"/>
                <a:gd name="connsiteY4" fmla="*/ 562518 h 572745"/>
                <a:gd name="connsiteX5" fmla="*/ 7185909 w 7200227"/>
                <a:gd name="connsiteY5" fmla="*/ 362057 h 572745"/>
                <a:gd name="connsiteX6" fmla="*/ 7185909 w 7200227"/>
                <a:gd name="connsiteY6" fmla="*/ 30683 h 572745"/>
                <a:gd name="connsiteX7" fmla="*/ 30683 w 7200227"/>
                <a:gd name="connsiteY7" fmla="*/ 30683 h 572745"/>
                <a:gd name="connsiteX8" fmla="*/ 30683 w 7200227"/>
                <a:gd name="connsiteY8" fmla="*/ 362057 h 572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572745">
                  <a:moveTo>
                    <a:pt x="30683" y="362057"/>
                  </a:moveTo>
                  <a:cubicBezTo>
                    <a:pt x="30683" y="464333"/>
                    <a:pt x="141141" y="562518"/>
                    <a:pt x="259781" y="562518"/>
                  </a:cubicBezTo>
                  <a:lnTo>
                    <a:pt x="3561249" y="562518"/>
                  </a:lnTo>
                  <a:lnTo>
                    <a:pt x="3671707" y="562518"/>
                  </a:lnTo>
                  <a:lnTo>
                    <a:pt x="6973175" y="562518"/>
                  </a:lnTo>
                  <a:cubicBezTo>
                    <a:pt x="7091815" y="562518"/>
                    <a:pt x="7185909" y="464333"/>
                    <a:pt x="7185909" y="362057"/>
                  </a:cubicBezTo>
                  <a:lnTo>
                    <a:pt x="7185909" y="30683"/>
                  </a:lnTo>
                  <a:lnTo>
                    <a:pt x="30683" y="30683"/>
                  </a:lnTo>
                  <a:lnTo>
                    <a:pt x="30683" y="362057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4F41FF2-11EF-4478-BD9D-633C60DB9873}"/>
                </a:ext>
              </a:extLst>
            </p:cNvPr>
            <p:cNvSpPr/>
            <p:nvPr/>
          </p:nvSpPr>
          <p:spPr>
            <a:xfrm>
              <a:off x="2747714" y="910966"/>
              <a:ext cx="6676116" cy="3763756"/>
            </a:xfrm>
            <a:custGeom>
              <a:avLst/>
              <a:gdLst>
                <a:gd name="connsiteX0" fmla="*/ 30683 w 6586571"/>
                <a:gd name="connsiteY0" fmla="*/ 30683 h 3763755"/>
                <a:gd name="connsiteX1" fmla="*/ 6564071 w 6586571"/>
                <a:gd name="connsiteY1" fmla="*/ 30683 h 3763755"/>
                <a:gd name="connsiteX2" fmla="*/ 6564071 w 6586571"/>
                <a:gd name="connsiteY2" fmla="*/ 3753528 h 3763755"/>
                <a:gd name="connsiteX3" fmla="*/ 30683 w 6586571"/>
                <a:gd name="connsiteY3" fmla="*/ 3753528 h 3763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86571" h="3763755">
                  <a:moveTo>
                    <a:pt x="30683" y="30683"/>
                  </a:moveTo>
                  <a:lnTo>
                    <a:pt x="6564071" y="30683"/>
                  </a:lnTo>
                  <a:lnTo>
                    <a:pt x="6564071" y="3753528"/>
                  </a:lnTo>
                  <a:lnTo>
                    <a:pt x="30683" y="3753528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13A2F72-37C9-40A6-AB61-B60154A9A232}"/>
                </a:ext>
              </a:extLst>
            </p:cNvPr>
            <p:cNvSpPr/>
            <p:nvPr/>
          </p:nvSpPr>
          <p:spPr>
            <a:xfrm>
              <a:off x="5654591" y="939518"/>
              <a:ext cx="3769239" cy="3736342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9F356DA8-6399-4BA3-920F-87F949C1BAE2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7004813" y="1717989"/>
            <a:ext cx="4255842" cy="258895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870C11E2-F55D-4B43-8F26-02B3875E4F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7509740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63662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6492805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96040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E85C5121-D524-4FA3-827E-5E1FC7C84CC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9748309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244639275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31367658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47202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8394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genda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23200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aam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EF70765A-4598-4D75-8EBE-B820808F65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Our Team LAYOUT</a:t>
            </a:r>
          </a:p>
        </p:txBody>
      </p:sp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CBB24084-5D13-40D7-B877-E47BE1E73BB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02288" y="2064492"/>
            <a:ext cx="2955610" cy="375325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gradFill>
              <a:gsLst>
                <a:gs pos="0">
                  <a:schemeClr val="bg1">
                    <a:alpha val="59000"/>
                  </a:schemeClr>
                </a:gs>
                <a:gs pos="100000">
                  <a:schemeClr val="bg1">
                    <a:alpha val="17000"/>
                  </a:schemeClr>
                </a:gs>
              </a:gsLst>
              <a:lin ang="7800000" scaled="0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86641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04451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3">
            <a:extLst>
              <a:ext uri="{FF2B5EF4-FFF2-40B4-BE49-F238E27FC236}">
                <a16:creationId xmlns:a16="http://schemas.microsoft.com/office/drawing/2014/main" id="{54A41B6F-0B5A-4314-8E6A-AA3960BCF10F}"/>
              </a:ext>
            </a:extLst>
          </p:cNvPr>
          <p:cNvGrpSpPr/>
          <p:nvPr userDrawn="1"/>
        </p:nvGrpSpPr>
        <p:grpSpPr>
          <a:xfrm>
            <a:off x="729449" y="1780758"/>
            <a:ext cx="2449180" cy="4305530"/>
            <a:chOff x="445712" y="1449040"/>
            <a:chExt cx="2113018" cy="3924176"/>
          </a:xfrm>
        </p:grpSpPr>
        <p:sp>
          <p:nvSpPr>
            <p:cNvPr id="6" name="Rounded Rectangle 4">
              <a:extLst>
                <a:ext uri="{FF2B5EF4-FFF2-40B4-BE49-F238E27FC236}">
                  <a16:creationId xmlns:a16="http://schemas.microsoft.com/office/drawing/2014/main" id="{703E15B8-6CE8-4239-8540-4DB466536A91}"/>
                </a:ext>
              </a:extLst>
            </p:cNvPr>
            <p:cNvSpPr/>
            <p:nvPr userDrawn="1"/>
          </p:nvSpPr>
          <p:spPr>
            <a:xfrm>
              <a:off x="445712" y="1449040"/>
              <a:ext cx="2113018" cy="3924176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dirty="0"/>
            </a:p>
          </p:txBody>
        </p:sp>
        <p:sp>
          <p:nvSpPr>
            <p:cNvPr id="7" name="Rectangle 5">
              <a:extLst>
                <a:ext uri="{FF2B5EF4-FFF2-40B4-BE49-F238E27FC236}">
                  <a16:creationId xmlns:a16="http://schemas.microsoft.com/office/drawing/2014/main" id="{39CA128A-BAAF-43EE-A61E-48F072F23C46}"/>
                </a:ext>
              </a:extLst>
            </p:cNvPr>
            <p:cNvSpPr/>
            <p:nvPr userDrawn="1"/>
          </p:nvSpPr>
          <p:spPr>
            <a:xfrm>
              <a:off x="1379920" y="1650572"/>
              <a:ext cx="216024" cy="34350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grpSp>
          <p:nvGrpSpPr>
            <p:cNvPr id="8" name="Group 6">
              <a:extLst>
                <a:ext uri="{FF2B5EF4-FFF2-40B4-BE49-F238E27FC236}">
                  <a16:creationId xmlns:a16="http://schemas.microsoft.com/office/drawing/2014/main" id="{9AFF85CE-C02B-4B53-AFD3-06E942BAC819}"/>
                </a:ext>
              </a:extLst>
            </p:cNvPr>
            <p:cNvGrpSpPr/>
            <p:nvPr userDrawn="1"/>
          </p:nvGrpSpPr>
          <p:grpSpPr>
            <a:xfrm>
              <a:off x="1407705" y="5045834"/>
              <a:ext cx="211967" cy="211967"/>
              <a:chOff x="1549420" y="5712364"/>
              <a:chExt cx="312583" cy="312583"/>
            </a:xfrm>
          </p:grpSpPr>
          <p:sp>
            <p:nvSpPr>
              <p:cNvPr id="9" name="Oval 7">
                <a:extLst>
                  <a:ext uri="{FF2B5EF4-FFF2-40B4-BE49-F238E27FC236}">
                    <a16:creationId xmlns:a16="http://schemas.microsoft.com/office/drawing/2014/main" id="{F77DADA6-39EA-4F49-BF69-B54981F43A93}"/>
                  </a:ext>
                </a:extLst>
              </p:cNvPr>
              <p:cNvSpPr/>
              <p:nvPr userDrawn="1"/>
            </p:nvSpPr>
            <p:spPr>
              <a:xfrm>
                <a:off x="1549420" y="5712364"/>
                <a:ext cx="312583" cy="312583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sp>
            <p:nvSpPr>
              <p:cNvPr id="10" name="Rounded Rectangle 8">
                <a:extLst>
                  <a:ext uri="{FF2B5EF4-FFF2-40B4-BE49-F238E27FC236}">
                    <a16:creationId xmlns:a16="http://schemas.microsoft.com/office/drawing/2014/main" id="{414D168B-29C2-4210-B545-06CBEEFEF1C5}"/>
                  </a:ext>
                </a:extLst>
              </p:cNvPr>
              <p:cNvSpPr/>
              <p:nvPr userDrawn="1"/>
            </p:nvSpPr>
            <p:spPr>
              <a:xfrm>
                <a:off x="1634225" y="5796647"/>
                <a:ext cx="142969" cy="144016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</p:grpSp>
      </p:grp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6E6B1B6C-6A71-4B3B-A6B5-56A8DB4074E0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877656" y="2102271"/>
            <a:ext cx="2152765" cy="356211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7AACC8C0-0D02-450C-A4FB-05C1A86E40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1995856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926674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452834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86846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5311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4" r:id="rId2"/>
    <p:sldLayoutId id="2147483675" r:id="rId3"/>
    <p:sldLayoutId id="2147483676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  <p:sldLayoutId id="2147483689" r:id="rId14"/>
    <p:sldLayoutId id="2147483688" r:id="rId15"/>
    <p:sldLayoutId id="2147483687" r:id="rId16"/>
    <p:sldLayoutId id="2147483671" r:id="rId17"/>
    <p:sldLayoutId id="2147483672" r:id="rId1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8408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>
            <a:extLst>
              <a:ext uri="{FF2B5EF4-FFF2-40B4-BE49-F238E27FC236}">
                <a16:creationId xmlns:a16="http://schemas.microsoft.com/office/drawing/2014/main" id="{DB547EA2-0A07-4D06-9DF4-AC66D8B796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10449" y="2418846"/>
            <a:ext cx="6072693" cy="1255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spAutoFit/>
          </a:bodyPr>
          <a:lstStyle/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3600" dirty="0">
                <a:solidFill>
                  <a:srgbClr val="000000"/>
                </a:solidFill>
                <a:effectLst/>
                <a:latin typeface="Book Antiqua" panose="0204060205030503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Bank Marketing Campaign </a:t>
            </a:r>
            <a:endParaRPr lang="en-US" sz="1400" dirty="0">
              <a:effectLst/>
              <a:latin typeface="Book Antiqua" panose="0204060205030503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3600" dirty="0">
                <a:solidFill>
                  <a:srgbClr val="000000"/>
                </a:solidFill>
                <a:effectLst/>
                <a:latin typeface="Book Antiqua" panose="0204060205030503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Data Analysis</a:t>
            </a:r>
            <a:endParaRPr lang="en-US" sz="1400" dirty="0">
              <a:effectLst/>
              <a:latin typeface="Book Antiqua" panose="0204060205030503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Text Box 2">
            <a:extLst>
              <a:ext uri="{FF2B5EF4-FFF2-40B4-BE49-F238E27FC236}">
                <a16:creationId xmlns:a16="http://schemas.microsoft.com/office/drawing/2014/main" id="{846095D0-26C5-4D60-BF9A-A89CFB56F6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1" y="5438023"/>
            <a:ext cx="5690138" cy="15879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i="1" dirty="0">
                <a:solidFill>
                  <a:srgbClr val="000000"/>
                </a:solidFill>
                <a:effectLst/>
                <a:latin typeface="Calibri Light" panose="020F030202020403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Thesis for the exam of Data Spaces</a:t>
            </a:r>
            <a:endParaRPr lang="en-US" sz="1200" dirty="0">
              <a:effectLst/>
              <a:latin typeface="Calibri Light" panose="020F0302020204030204" pitchFamily="34" charset="0"/>
              <a:ea typeface="Calibri" panose="020F0502020204030204" pitchFamily="34" charset="0"/>
              <a:cs typeface="Calibri Light" panose="020F030202020403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i="1" dirty="0">
                <a:solidFill>
                  <a:srgbClr val="000000"/>
                </a:solidFill>
                <a:effectLst/>
                <a:latin typeface="Calibri Light" panose="020F030202020403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Academic Year 2020/21</a:t>
            </a:r>
            <a:endParaRPr lang="en-US" sz="1200" dirty="0">
              <a:effectLst/>
              <a:latin typeface="Calibri Light" panose="020F0302020204030204" pitchFamily="34" charset="0"/>
              <a:ea typeface="Calibri" panose="020F0502020204030204" pitchFamily="34" charset="0"/>
              <a:cs typeface="Calibri Light" panose="020F030202020403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i="1" dirty="0">
                <a:solidFill>
                  <a:srgbClr val="000000"/>
                </a:solidFill>
                <a:effectLst/>
                <a:latin typeface="Calibri Light" panose="020F030202020403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Student: Marigo Tommaso</a:t>
            </a:r>
            <a:endParaRPr lang="en-US" sz="1200" dirty="0">
              <a:effectLst/>
              <a:latin typeface="Calibri Light" panose="020F0302020204030204" pitchFamily="34" charset="0"/>
              <a:ea typeface="Calibri" panose="020F05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E26C44BA-0860-41BA-B73F-FEC3334168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4864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089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9">
            <a:extLst>
              <a:ext uri="{FF2B5EF4-FFF2-40B4-BE49-F238E27FC236}">
                <a16:creationId xmlns:a16="http://schemas.microsoft.com/office/drawing/2014/main" id="{FCA66F44-55B5-4FAD-868A-0078134EE8A6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0" y="5927191"/>
            <a:ext cx="1507680" cy="1065960"/>
          </a:xfrm>
          <a:prstGeom prst="rect">
            <a:avLst/>
          </a:prstGeom>
          <a:ln w="0">
            <a:noFill/>
          </a:ln>
        </p:spPr>
      </p:pic>
      <p:sp>
        <p:nvSpPr>
          <p:cNvPr id="8" name="TextShape 4">
            <a:extLst>
              <a:ext uri="{FF2B5EF4-FFF2-40B4-BE49-F238E27FC236}">
                <a16:creationId xmlns:a16="http://schemas.microsoft.com/office/drawing/2014/main" id="{5BC1358B-8C26-492D-8795-31F42E950D02}"/>
              </a:ext>
            </a:extLst>
          </p:cNvPr>
          <p:cNvSpPr txBox="1"/>
          <p:nvPr/>
        </p:nvSpPr>
        <p:spPr>
          <a:xfrm>
            <a:off x="11107865" y="6369886"/>
            <a:ext cx="8733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r>
              <a:rPr lang="it-IT" sz="1400" b="0" strike="noStrike" spc="-1" dirty="0">
                <a:latin typeface="Century"/>
              </a:rPr>
              <a:t>10</a:t>
            </a:r>
            <a:endParaRPr lang="it-IT" sz="1400" b="0" strike="noStrike" spc="-1" dirty="0">
              <a:latin typeface="Times New Roman"/>
            </a:endParaRPr>
          </a:p>
        </p:txBody>
      </p:sp>
      <p:sp>
        <p:nvSpPr>
          <p:cNvPr id="9" name="TextShape 2">
            <a:extLst>
              <a:ext uri="{FF2B5EF4-FFF2-40B4-BE49-F238E27FC236}">
                <a16:creationId xmlns:a16="http://schemas.microsoft.com/office/drawing/2014/main" id="{0EEB27A9-FE18-41D9-BC71-0641D191A920}"/>
              </a:ext>
            </a:extLst>
          </p:cNvPr>
          <p:cNvSpPr txBox="1"/>
          <p:nvPr/>
        </p:nvSpPr>
        <p:spPr>
          <a:xfrm>
            <a:off x="569648" y="746628"/>
            <a:ext cx="11494833" cy="5327779"/>
          </a:xfrm>
          <a:prstGeom prst="rect">
            <a:avLst/>
          </a:prstGeom>
          <a:noFill/>
          <a:ln w="0">
            <a:noFill/>
          </a:ln>
        </p:spPr>
        <p:txBody>
          <a:bodyPr numCol="1">
            <a:noAutofit/>
          </a:bodyPr>
          <a:lstStyle/>
          <a:p>
            <a:pPr lvl="0">
              <a:lnSpc>
                <a:spcPct val="150000"/>
              </a:lnSpc>
            </a:pPr>
            <a:endParaRPr lang="en-US" dirty="0">
              <a:latin typeface="Century" panose="02040604050505020304" pitchFamily="18" charset="0"/>
            </a:endParaRP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A1574B24-C32C-4F2A-AE9D-BCBFC824835E}"/>
              </a:ext>
            </a:extLst>
          </p:cNvPr>
          <p:cNvSpPr/>
          <p:nvPr/>
        </p:nvSpPr>
        <p:spPr>
          <a:xfrm>
            <a:off x="-542105" y="-9331"/>
            <a:ext cx="3630538" cy="569523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sz="2000" dirty="0">
                <a:solidFill>
                  <a:schemeClr val="bg1"/>
                </a:solidFill>
                <a:effectLst>
                  <a:outerShdw blurRad="50800" dist="50800" algn="ctr" rotWithShape="0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rPr>
              <a:t>         2 – </a:t>
            </a:r>
            <a:r>
              <a:rPr lang="en-US" dirty="0">
                <a:solidFill>
                  <a:schemeClr val="bg1"/>
                </a:solidFill>
                <a:effectLst>
                  <a:outerShdw blurRad="50800" dist="50800" algn="ctr" rotWithShape="0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rPr>
              <a:t>DATASET ANALYSIS</a:t>
            </a:r>
            <a:endParaRPr lang="en-US" sz="2000" dirty="0">
              <a:solidFill>
                <a:schemeClr val="bg1"/>
              </a:solidFill>
              <a:effectLst>
                <a:outerShdw blurRad="50800" dist="50800" algn="ctr" rotWithShape="0">
                  <a:srgbClr val="000000">
                    <a:alpha val="43137"/>
                  </a:srgbClr>
                </a:outerShdw>
              </a:effectLst>
              <a:latin typeface="Book Antiqua" panose="02040602050305030304" pitchFamily="18" charset="0"/>
            </a:endParaRPr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3F07BCE0-AE3C-4A8D-8AFA-FEF068DD6AE3}"/>
              </a:ext>
            </a:extLst>
          </p:cNvPr>
          <p:cNvSpPr txBox="1">
            <a:spLocks/>
          </p:cNvSpPr>
          <p:nvPr/>
        </p:nvSpPr>
        <p:spPr>
          <a:xfrm>
            <a:off x="-1" y="22381"/>
            <a:ext cx="12192000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latin typeface="Book Antiqua" panose="02040602050305030304" pitchFamily="18" charset="0"/>
              </a:rPr>
              <a:t>Numeric Variables</a:t>
            </a: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CD156FEE-8C10-4906-B2CA-1C456A87F830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3445" y="933064"/>
            <a:ext cx="5725108" cy="491723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Casella di testo 2">
            <a:extLst>
              <a:ext uri="{FF2B5EF4-FFF2-40B4-BE49-F238E27FC236}">
                <a16:creationId xmlns:a16="http://schemas.microsoft.com/office/drawing/2014/main" id="{1E9EC4C1-8C6E-4F34-9491-DBB29F0B5D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17505" y="5868952"/>
            <a:ext cx="5756987" cy="483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Correlation Matrix with Pearson index</a:t>
            </a:r>
            <a:endParaRPr lang="en-US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38942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Shape 4">
            <a:extLst>
              <a:ext uri="{FF2B5EF4-FFF2-40B4-BE49-F238E27FC236}">
                <a16:creationId xmlns:a16="http://schemas.microsoft.com/office/drawing/2014/main" id="{5BC1358B-8C26-492D-8795-31F42E950D02}"/>
              </a:ext>
            </a:extLst>
          </p:cNvPr>
          <p:cNvSpPr txBox="1"/>
          <p:nvPr/>
        </p:nvSpPr>
        <p:spPr>
          <a:xfrm>
            <a:off x="11107865" y="6369886"/>
            <a:ext cx="8733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r>
              <a:rPr lang="it-IT" sz="1400" b="0" strike="noStrike" spc="-1" dirty="0">
                <a:latin typeface="Century"/>
              </a:rPr>
              <a:t>11</a:t>
            </a:r>
            <a:endParaRPr lang="it-IT" sz="1400" b="0" strike="noStrike" spc="-1" dirty="0">
              <a:latin typeface="Times New Roman"/>
            </a:endParaRPr>
          </a:p>
        </p:txBody>
      </p:sp>
      <p:sp>
        <p:nvSpPr>
          <p:cNvPr id="9" name="TextShape 2">
            <a:extLst>
              <a:ext uri="{FF2B5EF4-FFF2-40B4-BE49-F238E27FC236}">
                <a16:creationId xmlns:a16="http://schemas.microsoft.com/office/drawing/2014/main" id="{0EEB27A9-FE18-41D9-BC71-0641D191A920}"/>
              </a:ext>
            </a:extLst>
          </p:cNvPr>
          <p:cNvSpPr txBox="1"/>
          <p:nvPr/>
        </p:nvSpPr>
        <p:spPr>
          <a:xfrm>
            <a:off x="569648" y="746628"/>
            <a:ext cx="11494833" cy="5327779"/>
          </a:xfrm>
          <a:prstGeom prst="rect">
            <a:avLst/>
          </a:prstGeom>
          <a:noFill/>
          <a:ln w="0">
            <a:noFill/>
          </a:ln>
        </p:spPr>
        <p:txBody>
          <a:bodyPr numCol="1">
            <a:noAutofit/>
          </a:bodyPr>
          <a:lstStyle/>
          <a:p>
            <a:pPr lvl="0">
              <a:lnSpc>
                <a:spcPct val="150000"/>
              </a:lnSpc>
            </a:pPr>
            <a:endParaRPr lang="en-US" dirty="0">
              <a:latin typeface="Century" panose="02040604050505020304" pitchFamily="18" charset="0"/>
            </a:endParaRP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A1574B24-C32C-4F2A-AE9D-BCBFC824835E}"/>
              </a:ext>
            </a:extLst>
          </p:cNvPr>
          <p:cNvSpPr/>
          <p:nvPr/>
        </p:nvSpPr>
        <p:spPr>
          <a:xfrm>
            <a:off x="-542105" y="-9331"/>
            <a:ext cx="3630538" cy="569523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sz="2000" dirty="0">
                <a:solidFill>
                  <a:schemeClr val="bg1"/>
                </a:solidFill>
                <a:effectLst>
                  <a:outerShdw blurRad="50800" dist="50800" algn="ctr" rotWithShape="0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rPr>
              <a:t>         2 – </a:t>
            </a:r>
            <a:r>
              <a:rPr lang="en-US" dirty="0">
                <a:solidFill>
                  <a:schemeClr val="bg1"/>
                </a:solidFill>
                <a:effectLst>
                  <a:outerShdw blurRad="50800" dist="50800" algn="ctr" rotWithShape="0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rPr>
              <a:t>DATASET ANALYSIS</a:t>
            </a:r>
            <a:endParaRPr lang="en-US" sz="2000" dirty="0">
              <a:solidFill>
                <a:schemeClr val="bg1"/>
              </a:solidFill>
              <a:effectLst>
                <a:outerShdw blurRad="50800" dist="50800" algn="ctr" rotWithShape="0">
                  <a:srgbClr val="000000">
                    <a:alpha val="43137"/>
                  </a:srgbClr>
                </a:outerShdw>
              </a:effectLst>
              <a:latin typeface="Book Antiqua" panose="02040602050305030304" pitchFamily="18" charset="0"/>
            </a:endParaRPr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3F07BCE0-AE3C-4A8D-8AFA-FEF068DD6AE3}"/>
              </a:ext>
            </a:extLst>
          </p:cNvPr>
          <p:cNvSpPr txBox="1">
            <a:spLocks/>
          </p:cNvSpPr>
          <p:nvPr/>
        </p:nvSpPr>
        <p:spPr>
          <a:xfrm>
            <a:off x="-1" y="22381"/>
            <a:ext cx="12192000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latin typeface="Book Antiqua" panose="02040602050305030304" pitchFamily="18" charset="0"/>
              </a:rPr>
              <a:t>Numeric Variables</a:t>
            </a:r>
          </a:p>
        </p:txBody>
      </p:sp>
      <p:pic>
        <p:nvPicPr>
          <p:cNvPr id="22" name="Immagine 9">
            <a:extLst>
              <a:ext uri="{FF2B5EF4-FFF2-40B4-BE49-F238E27FC236}">
                <a16:creationId xmlns:a16="http://schemas.microsoft.com/office/drawing/2014/main" id="{66043B3F-D94A-4FA7-BE3F-8EA7BFF5259F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0" y="5927191"/>
            <a:ext cx="1507680" cy="1065960"/>
          </a:xfrm>
          <a:prstGeom prst="rect">
            <a:avLst/>
          </a:prstGeom>
          <a:ln w="0">
            <a:noFill/>
          </a:ln>
        </p:spPr>
      </p:pic>
      <p:pic>
        <p:nvPicPr>
          <p:cNvPr id="29" name="Immagine 28">
            <a:extLst>
              <a:ext uri="{FF2B5EF4-FFF2-40B4-BE49-F238E27FC236}">
                <a16:creationId xmlns:a16="http://schemas.microsoft.com/office/drawing/2014/main" id="{350FD56C-7298-4A8B-A3F7-E71E246D52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413" y="651561"/>
            <a:ext cx="10920939" cy="5349597"/>
          </a:xfrm>
          <a:prstGeom prst="rect">
            <a:avLst/>
          </a:prstGeom>
        </p:spPr>
      </p:pic>
      <p:sp>
        <p:nvSpPr>
          <p:cNvPr id="30" name="Casella di testo 2">
            <a:extLst>
              <a:ext uri="{FF2B5EF4-FFF2-40B4-BE49-F238E27FC236}">
                <a16:creationId xmlns:a16="http://schemas.microsoft.com/office/drawing/2014/main" id="{3F7D0CBF-9ED6-4B47-889D-5011D75CEE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31436" y="3064601"/>
            <a:ext cx="3037114" cy="4411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Age</a:t>
            </a:r>
            <a:endParaRPr lang="en-US" sz="16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1" name="Casella di testo 2">
            <a:extLst>
              <a:ext uri="{FF2B5EF4-FFF2-40B4-BE49-F238E27FC236}">
                <a16:creationId xmlns:a16="http://schemas.microsoft.com/office/drawing/2014/main" id="{3EFE6891-BCFA-4621-A40A-5423F14349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81900" y="3076517"/>
            <a:ext cx="3037114" cy="4411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Campaign</a:t>
            </a:r>
            <a:endParaRPr lang="en-US" sz="16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2" name="Casella di testo 2">
            <a:extLst>
              <a:ext uri="{FF2B5EF4-FFF2-40B4-BE49-F238E27FC236}">
                <a16:creationId xmlns:a16="http://schemas.microsoft.com/office/drawing/2014/main" id="{199987C3-7716-4F39-9A19-8C315F890C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31436" y="5990875"/>
            <a:ext cx="3037114" cy="4411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Previous days</a:t>
            </a:r>
            <a:endParaRPr lang="en-US" sz="16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3" name="Casella di testo 2">
            <a:extLst>
              <a:ext uri="{FF2B5EF4-FFF2-40B4-BE49-F238E27FC236}">
                <a16:creationId xmlns:a16="http://schemas.microsoft.com/office/drawing/2014/main" id="{C22FA7F0-B3DB-4FE1-93BE-AF7C900E33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72569" y="5990875"/>
            <a:ext cx="3037114" cy="4411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Previous contacts</a:t>
            </a:r>
            <a:endParaRPr lang="en-US" sz="16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69763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Shape 4">
            <a:extLst>
              <a:ext uri="{FF2B5EF4-FFF2-40B4-BE49-F238E27FC236}">
                <a16:creationId xmlns:a16="http://schemas.microsoft.com/office/drawing/2014/main" id="{5BC1358B-8C26-492D-8795-31F42E950D02}"/>
              </a:ext>
            </a:extLst>
          </p:cNvPr>
          <p:cNvSpPr txBox="1"/>
          <p:nvPr/>
        </p:nvSpPr>
        <p:spPr>
          <a:xfrm>
            <a:off x="11107865" y="6369886"/>
            <a:ext cx="8733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r>
              <a:rPr lang="it-IT" sz="1400" b="0" strike="noStrike" spc="-1" dirty="0">
                <a:latin typeface="Century"/>
              </a:rPr>
              <a:t>12</a:t>
            </a:r>
            <a:endParaRPr lang="it-IT" sz="1400" b="0" strike="noStrike" spc="-1" dirty="0">
              <a:latin typeface="Times New Roman"/>
            </a:endParaRPr>
          </a:p>
        </p:txBody>
      </p:sp>
      <p:sp>
        <p:nvSpPr>
          <p:cNvPr id="9" name="TextShape 2">
            <a:extLst>
              <a:ext uri="{FF2B5EF4-FFF2-40B4-BE49-F238E27FC236}">
                <a16:creationId xmlns:a16="http://schemas.microsoft.com/office/drawing/2014/main" id="{0EEB27A9-FE18-41D9-BC71-0641D191A920}"/>
              </a:ext>
            </a:extLst>
          </p:cNvPr>
          <p:cNvSpPr txBox="1"/>
          <p:nvPr/>
        </p:nvSpPr>
        <p:spPr>
          <a:xfrm>
            <a:off x="569648" y="746628"/>
            <a:ext cx="11494833" cy="5327779"/>
          </a:xfrm>
          <a:prstGeom prst="rect">
            <a:avLst/>
          </a:prstGeom>
          <a:noFill/>
          <a:ln w="0">
            <a:noFill/>
          </a:ln>
        </p:spPr>
        <p:txBody>
          <a:bodyPr numCol="1">
            <a:noAutofit/>
          </a:bodyPr>
          <a:lstStyle/>
          <a:p>
            <a:pPr lvl="0">
              <a:lnSpc>
                <a:spcPct val="150000"/>
              </a:lnSpc>
            </a:pPr>
            <a:endParaRPr lang="en-US" dirty="0">
              <a:latin typeface="Century" panose="02040604050505020304" pitchFamily="18" charset="0"/>
            </a:endParaRP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A1574B24-C32C-4F2A-AE9D-BCBFC824835E}"/>
              </a:ext>
            </a:extLst>
          </p:cNvPr>
          <p:cNvSpPr/>
          <p:nvPr/>
        </p:nvSpPr>
        <p:spPr>
          <a:xfrm>
            <a:off x="-542105" y="-9331"/>
            <a:ext cx="3630538" cy="569523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sz="2000" dirty="0">
                <a:solidFill>
                  <a:schemeClr val="bg1"/>
                </a:solidFill>
                <a:effectLst>
                  <a:outerShdw blurRad="50800" dist="50800" algn="ctr" rotWithShape="0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rPr>
              <a:t>         2 – </a:t>
            </a:r>
            <a:r>
              <a:rPr lang="en-US" dirty="0">
                <a:solidFill>
                  <a:schemeClr val="bg1"/>
                </a:solidFill>
                <a:effectLst>
                  <a:outerShdw blurRad="50800" dist="50800" algn="ctr" rotWithShape="0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rPr>
              <a:t>DATASET ANALYSIS</a:t>
            </a:r>
            <a:endParaRPr lang="en-US" sz="2000" dirty="0">
              <a:solidFill>
                <a:schemeClr val="bg1"/>
              </a:solidFill>
              <a:effectLst>
                <a:outerShdw blurRad="50800" dist="50800" algn="ctr" rotWithShape="0">
                  <a:srgbClr val="000000">
                    <a:alpha val="43137"/>
                  </a:srgbClr>
                </a:outerShdw>
              </a:effectLst>
              <a:latin typeface="Book Antiqua" panose="02040602050305030304" pitchFamily="18" charset="0"/>
            </a:endParaRPr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3F07BCE0-AE3C-4A8D-8AFA-FEF068DD6AE3}"/>
              </a:ext>
            </a:extLst>
          </p:cNvPr>
          <p:cNvSpPr txBox="1">
            <a:spLocks/>
          </p:cNvSpPr>
          <p:nvPr/>
        </p:nvSpPr>
        <p:spPr>
          <a:xfrm>
            <a:off x="-1" y="22381"/>
            <a:ext cx="12192000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latin typeface="Book Antiqua" panose="02040602050305030304" pitchFamily="18" charset="0"/>
              </a:rPr>
              <a:t>Numeric Variables</a:t>
            </a:r>
          </a:p>
        </p:txBody>
      </p:sp>
      <p:pic>
        <p:nvPicPr>
          <p:cNvPr id="22" name="Immagine 9">
            <a:extLst>
              <a:ext uri="{FF2B5EF4-FFF2-40B4-BE49-F238E27FC236}">
                <a16:creationId xmlns:a16="http://schemas.microsoft.com/office/drawing/2014/main" id="{66043B3F-D94A-4FA7-BE3F-8EA7BFF5259F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0" y="5927191"/>
            <a:ext cx="1507680" cy="1065960"/>
          </a:xfrm>
          <a:prstGeom prst="rect">
            <a:avLst/>
          </a:prstGeom>
          <a:ln w="0">
            <a:noFill/>
          </a:ln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6BBAF0EE-E91F-4727-92C2-F182E8CBC9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47" y="872721"/>
            <a:ext cx="5037354" cy="2298775"/>
          </a:xfrm>
          <a:prstGeom prst="rect">
            <a:avLst/>
          </a:prstGeom>
        </p:spPr>
      </p:pic>
      <p:sp>
        <p:nvSpPr>
          <p:cNvPr id="14" name="Casella di testo 2">
            <a:extLst>
              <a:ext uri="{FF2B5EF4-FFF2-40B4-BE49-F238E27FC236}">
                <a16:creationId xmlns:a16="http://schemas.microsoft.com/office/drawing/2014/main" id="{9C29E68A-9926-482A-9C92-D9640ED847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31436" y="3167237"/>
            <a:ext cx="3037114" cy="4411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Employment Variation Rate</a:t>
            </a:r>
            <a:endParaRPr lang="en-US" sz="16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7DA2002A-F0BE-4245-8B93-5685686DF3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0007" y="809856"/>
            <a:ext cx="5303836" cy="2363192"/>
          </a:xfrm>
          <a:prstGeom prst="rect">
            <a:avLst/>
          </a:prstGeom>
        </p:spPr>
      </p:pic>
      <p:sp>
        <p:nvSpPr>
          <p:cNvPr id="17" name="Casella di testo 2">
            <a:extLst>
              <a:ext uri="{FF2B5EF4-FFF2-40B4-BE49-F238E27FC236}">
                <a16:creationId xmlns:a16="http://schemas.microsoft.com/office/drawing/2014/main" id="{C70B470E-6A8D-4EFA-A703-8C4E641071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81900" y="3171496"/>
            <a:ext cx="3037114" cy="4411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Consumer Price Index</a:t>
            </a:r>
            <a:endParaRPr lang="en-US" sz="16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FD8AC77E-8E51-420E-A720-CDE485445F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9993" y="3737586"/>
            <a:ext cx="5566170" cy="2414895"/>
          </a:xfrm>
          <a:prstGeom prst="rect">
            <a:avLst/>
          </a:prstGeom>
        </p:spPr>
      </p:pic>
      <p:sp>
        <p:nvSpPr>
          <p:cNvPr id="20" name="Casella di testo 2">
            <a:extLst>
              <a:ext uri="{FF2B5EF4-FFF2-40B4-BE49-F238E27FC236}">
                <a16:creationId xmlns:a16="http://schemas.microsoft.com/office/drawing/2014/main" id="{83B0C393-1C1B-4843-ACB9-6136C637AE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44786" y="6136114"/>
            <a:ext cx="3037114" cy="4411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Consumer Confidence Index</a:t>
            </a:r>
            <a:endParaRPr lang="en-US" sz="16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79538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Shape 4">
            <a:extLst>
              <a:ext uri="{FF2B5EF4-FFF2-40B4-BE49-F238E27FC236}">
                <a16:creationId xmlns:a16="http://schemas.microsoft.com/office/drawing/2014/main" id="{5BC1358B-8C26-492D-8795-31F42E950D02}"/>
              </a:ext>
            </a:extLst>
          </p:cNvPr>
          <p:cNvSpPr txBox="1"/>
          <p:nvPr/>
        </p:nvSpPr>
        <p:spPr>
          <a:xfrm>
            <a:off x="11107865" y="6369886"/>
            <a:ext cx="8733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r>
              <a:rPr lang="it-IT" sz="1400" b="0" strike="noStrike" spc="-1" dirty="0">
                <a:latin typeface="Century"/>
              </a:rPr>
              <a:t>13</a:t>
            </a:r>
            <a:endParaRPr lang="it-IT" sz="1400" b="0" strike="noStrike" spc="-1" dirty="0">
              <a:latin typeface="Times New Roman"/>
            </a:endParaRP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A1574B24-C32C-4F2A-AE9D-BCBFC824835E}"/>
              </a:ext>
            </a:extLst>
          </p:cNvPr>
          <p:cNvSpPr/>
          <p:nvPr/>
        </p:nvSpPr>
        <p:spPr>
          <a:xfrm>
            <a:off x="-542105" y="-9331"/>
            <a:ext cx="3630538" cy="569523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sz="2000" dirty="0">
                <a:solidFill>
                  <a:schemeClr val="bg1"/>
                </a:solidFill>
                <a:effectLst>
                  <a:outerShdw blurRad="50800" dist="50800" algn="ctr" rotWithShape="0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rPr>
              <a:t>         2 – </a:t>
            </a:r>
            <a:r>
              <a:rPr lang="en-US" dirty="0">
                <a:solidFill>
                  <a:schemeClr val="bg1"/>
                </a:solidFill>
                <a:effectLst>
                  <a:outerShdw blurRad="50800" dist="50800" algn="ctr" rotWithShape="0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rPr>
              <a:t>DATASET ANALYSIS</a:t>
            </a:r>
            <a:endParaRPr lang="en-US" sz="2000" dirty="0">
              <a:solidFill>
                <a:schemeClr val="bg1"/>
              </a:solidFill>
              <a:effectLst>
                <a:outerShdw blurRad="50800" dist="50800" algn="ctr" rotWithShape="0">
                  <a:srgbClr val="000000">
                    <a:alpha val="43137"/>
                  </a:srgbClr>
                </a:outerShdw>
              </a:effectLst>
              <a:latin typeface="Book Antiqua" panose="02040602050305030304" pitchFamily="18" charset="0"/>
            </a:endParaRPr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3F07BCE0-AE3C-4A8D-8AFA-FEF068DD6AE3}"/>
              </a:ext>
            </a:extLst>
          </p:cNvPr>
          <p:cNvSpPr txBox="1">
            <a:spLocks/>
          </p:cNvSpPr>
          <p:nvPr/>
        </p:nvSpPr>
        <p:spPr>
          <a:xfrm>
            <a:off x="-1" y="22381"/>
            <a:ext cx="12192000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latin typeface="Book Antiqua" panose="02040602050305030304" pitchFamily="18" charset="0"/>
              </a:rPr>
              <a:t>Numeric Variables</a:t>
            </a:r>
          </a:p>
        </p:txBody>
      </p:sp>
      <p:pic>
        <p:nvPicPr>
          <p:cNvPr id="22" name="Immagine 9">
            <a:extLst>
              <a:ext uri="{FF2B5EF4-FFF2-40B4-BE49-F238E27FC236}">
                <a16:creationId xmlns:a16="http://schemas.microsoft.com/office/drawing/2014/main" id="{66043B3F-D94A-4FA7-BE3F-8EA7BFF5259F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0" y="5927191"/>
            <a:ext cx="1507680" cy="1065960"/>
          </a:xfrm>
          <a:prstGeom prst="rect">
            <a:avLst/>
          </a:prstGeom>
          <a:ln w="0">
            <a:noFill/>
          </a:ln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6BBAF0EE-E91F-4727-92C2-F182E8CBC9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0518" y="900822"/>
            <a:ext cx="4965120" cy="2298775"/>
          </a:xfrm>
          <a:prstGeom prst="rect">
            <a:avLst/>
          </a:prstGeom>
        </p:spPr>
      </p:pic>
      <p:sp>
        <p:nvSpPr>
          <p:cNvPr id="14" name="Casella di testo 2">
            <a:extLst>
              <a:ext uri="{FF2B5EF4-FFF2-40B4-BE49-F238E27FC236}">
                <a16:creationId xmlns:a16="http://schemas.microsoft.com/office/drawing/2014/main" id="{9C29E68A-9926-482A-9C92-D9640ED847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7442" y="3152942"/>
            <a:ext cx="3037114" cy="4411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Euribor</a:t>
            </a:r>
            <a:endParaRPr lang="en-US" sz="16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FD8AC77E-8E51-420E-A720-CDE485445F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9993" y="3762555"/>
            <a:ext cx="5566170" cy="2364956"/>
          </a:xfrm>
          <a:prstGeom prst="rect">
            <a:avLst/>
          </a:prstGeom>
        </p:spPr>
      </p:pic>
      <p:sp>
        <p:nvSpPr>
          <p:cNvPr id="20" name="Casella di testo 2">
            <a:extLst>
              <a:ext uri="{FF2B5EF4-FFF2-40B4-BE49-F238E27FC236}">
                <a16:creationId xmlns:a16="http://schemas.microsoft.com/office/drawing/2014/main" id="{83B0C393-1C1B-4843-ACB9-6136C637AE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44786" y="6089459"/>
            <a:ext cx="3037114" cy="4411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Number of Employees</a:t>
            </a:r>
            <a:endParaRPr lang="en-US" sz="16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99635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Shape 4">
            <a:extLst>
              <a:ext uri="{FF2B5EF4-FFF2-40B4-BE49-F238E27FC236}">
                <a16:creationId xmlns:a16="http://schemas.microsoft.com/office/drawing/2014/main" id="{5BC1358B-8C26-492D-8795-31F42E950D02}"/>
              </a:ext>
            </a:extLst>
          </p:cNvPr>
          <p:cNvSpPr txBox="1"/>
          <p:nvPr/>
        </p:nvSpPr>
        <p:spPr>
          <a:xfrm>
            <a:off x="11107865" y="6369886"/>
            <a:ext cx="8733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r>
              <a:rPr lang="it-IT" sz="1400" b="0" strike="noStrike" spc="-1" dirty="0">
                <a:latin typeface="Century"/>
              </a:rPr>
              <a:t>14</a:t>
            </a:r>
            <a:endParaRPr lang="it-IT" sz="1400" b="0" strike="noStrike" spc="-1" dirty="0">
              <a:latin typeface="Times New Roman"/>
            </a:endParaRP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A1574B24-C32C-4F2A-AE9D-BCBFC824835E}"/>
              </a:ext>
            </a:extLst>
          </p:cNvPr>
          <p:cNvSpPr/>
          <p:nvPr/>
        </p:nvSpPr>
        <p:spPr>
          <a:xfrm>
            <a:off x="-542105" y="-9331"/>
            <a:ext cx="3630538" cy="569523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sz="2000" dirty="0">
                <a:solidFill>
                  <a:schemeClr val="bg1"/>
                </a:solidFill>
                <a:effectLst>
                  <a:outerShdw blurRad="50800" dist="50800" algn="ctr" rotWithShape="0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rPr>
              <a:t>         2 – </a:t>
            </a:r>
            <a:r>
              <a:rPr lang="en-US" dirty="0">
                <a:solidFill>
                  <a:schemeClr val="bg1"/>
                </a:solidFill>
                <a:effectLst>
                  <a:outerShdw blurRad="50800" dist="50800" algn="ctr" rotWithShape="0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rPr>
              <a:t>DATASET ANALYSIS</a:t>
            </a:r>
            <a:endParaRPr lang="en-US" sz="2000" dirty="0">
              <a:solidFill>
                <a:schemeClr val="bg1"/>
              </a:solidFill>
              <a:effectLst>
                <a:outerShdw blurRad="50800" dist="50800" algn="ctr" rotWithShape="0">
                  <a:srgbClr val="000000">
                    <a:alpha val="43137"/>
                  </a:srgbClr>
                </a:outerShdw>
              </a:effectLst>
              <a:latin typeface="Book Antiqua" panose="02040602050305030304" pitchFamily="18" charset="0"/>
            </a:endParaRPr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3F07BCE0-AE3C-4A8D-8AFA-FEF068DD6AE3}"/>
              </a:ext>
            </a:extLst>
          </p:cNvPr>
          <p:cNvSpPr txBox="1">
            <a:spLocks/>
          </p:cNvSpPr>
          <p:nvPr/>
        </p:nvSpPr>
        <p:spPr>
          <a:xfrm>
            <a:off x="-1" y="22381"/>
            <a:ext cx="12192000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>
                <a:latin typeface="Book Antiqua" panose="02040602050305030304" pitchFamily="18" charset="0"/>
              </a:rPr>
              <a:t>Categorical </a:t>
            </a:r>
            <a:r>
              <a:rPr lang="en-US" sz="3600" dirty="0">
                <a:latin typeface="Book Antiqua" panose="02040602050305030304" pitchFamily="18" charset="0"/>
              </a:rPr>
              <a:t>Variables</a:t>
            </a:r>
          </a:p>
        </p:txBody>
      </p:sp>
      <p:pic>
        <p:nvPicPr>
          <p:cNvPr id="22" name="Immagine 9">
            <a:extLst>
              <a:ext uri="{FF2B5EF4-FFF2-40B4-BE49-F238E27FC236}">
                <a16:creationId xmlns:a16="http://schemas.microsoft.com/office/drawing/2014/main" id="{66043B3F-D94A-4FA7-BE3F-8EA7BFF5259F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0" y="5927191"/>
            <a:ext cx="1507680" cy="1065960"/>
          </a:xfrm>
          <a:prstGeom prst="rect">
            <a:avLst/>
          </a:prstGeom>
          <a:ln w="0">
            <a:noFill/>
          </a:ln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688979BD-41DF-4A1B-8D24-D00635E4868F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6249" y="746628"/>
            <a:ext cx="9672151" cy="2868294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Casella di testo 2">
            <a:extLst>
              <a:ext uri="{FF2B5EF4-FFF2-40B4-BE49-F238E27FC236}">
                <a16:creationId xmlns:a16="http://schemas.microsoft.com/office/drawing/2014/main" id="{B4F96704-3C84-441B-A261-36CC634ECC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96887" y="3586929"/>
            <a:ext cx="3037114" cy="4411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Job</a:t>
            </a:r>
            <a:endParaRPr lang="en-US" sz="16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7" name="Immagine 16">
            <a:extLst>
              <a:ext uri="{FF2B5EF4-FFF2-40B4-BE49-F238E27FC236}">
                <a16:creationId xmlns:a16="http://schemas.microsoft.com/office/drawing/2014/main" id="{E93F4C13-7984-4FD4-A431-8D6052681307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50090" y="3614922"/>
            <a:ext cx="4994455" cy="2754964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Casella di testo 2">
            <a:extLst>
              <a:ext uri="{FF2B5EF4-FFF2-40B4-BE49-F238E27FC236}">
                <a16:creationId xmlns:a16="http://schemas.microsoft.com/office/drawing/2014/main" id="{7C8DBED9-677F-4CCF-B481-C7ADBD8112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13215" y="6331664"/>
            <a:ext cx="3037114" cy="4411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Marital</a:t>
            </a:r>
            <a:endParaRPr lang="en-US" sz="14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0159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Shape 4">
            <a:extLst>
              <a:ext uri="{FF2B5EF4-FFF2-40B4-BE49-F238E27FC236}">
                <a16:creationId xmlns:a16="http://schemas.microsoft.com/office/drawing/2014/main" id="{5BC1358B-8C26-492D-8795-31F42E950D02}"/>
              </a:ext>
            </a:extLst>
          </p:cNvPr>
          <p:cNvSpPr txBox="1"/>
          <p:nvPr/>
        </p:nvSpPr>
        <p:spPr>
          <a:xfrm>
            <a:off x="11107865" y="6369886"/>
            <a:ext cx="8733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r>
              <a:rPr lang="it-IT" sz="1400" spc="-1" dirty="0">
                <a:latin typeface="Century"/>
              </a:rPr>
              <a:t>15</a:t>
            </a:r>
            <a:endParaRPr lang="it-IT" sz="1400" b="0" strike="noStrike" spc="-1" dirty="0">
              <a:latin typeface="Times New Roman"/>
            </a:endParaRP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A1574B24-C32C-4F2A-AE9D-BCBFC824835E}"/>
              </a:ext>
            </a:extLst>
          </p:cNvPr>
          <p:cNvSpPr/>
          <p:nvPr/>
        </p:nvSpPr>
        <p:spPr>
          <a:xfrm>
            <a:off x="-542105" y="-9331"/>
            <a:ext cx="3630538" cy="569523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sz="2000" dirty="0">
                <a:solidFill>
                  <a:schemeClr val="bg1"/>
                </a:solidFill>
                <a:effectLst>
                  <a:outerShdw blurRad="50800" dist="50800" algn="ctr" rotWithShape="0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rPr>
              <a:t>         2 – </a:t>
            </a:r>
            <a:r>
              <a:rPr lang="en-US" dirty="0">
                <a:solidFill>
                  <a:schemeClr val="bg1"/>
                </a:solidFill>
                <a:effectLst>
                  <a:outerShdw blurRad="50800" dist="50800" algn="ctr" rotWithShape="0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rPr>
              <a:t>DATASET ANALYSIS</a:t>
            </a:r>
            <a:endParaRPr lang="en-US" sz="2000" dirty="0">
              <a:solidFill>
                <a:schemeClr val="bg1"/>
              </a:solidFill>
              <a:effectLst>
                <a:outerShdw blurRad="50800" dist="50800" algn="ctr" rotWithShape="0">
                  <a:srgbClr val="000000">
                    <a:alpha val="43137"/>
                  </a:srgbClr>
                </a:outerShdw>
              </a:effectLst>
              <a:latin typeface="Book Antiqua" panose="02040602050305030304" pitchFamily="18" charset="0"/>
            </a:endParaRPr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3F07BCE0-AE3C-4A8D-8AFA-FEF068DD6AE3}"/>
              </a:ext>
            </a:extLst>
          </p:cNvPr>
          <p:cNvSpPr txBox="1">
            <a:spLocks/>
          </p:cNvSpPr>
          <p:nvPr/>
        </p:nvSpPr>
        <p:spPr>
          <a:xfrm>
            <a:off x="-1" y="22381"/>
            <a:ext cx="12192000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>
                <a:latin typeface="Book Antiqua" panose="02040602050305030304" pitchFamily="18" charset="0"/>
              </a:rPr>
              <a:t>Categorical </a:t>
            </a:r>
            <a:r>
              <a:rPr lang="en-US" sz="3600" dirty="0">
                <a:latin typeface="Book Antiqua" panose="02040602050305030304" pitchFamily="18" charset="0"/>
              </a:rPr>
              <a:t>Variables</a:t>
            </a:r>
          </a:p>
        </p:txBody>
      </p:sp>
      <p:pic>
        <p:nvPicPr>
          <p:cNvPr id="22" name="Immagine 9">
            <a:extLst>
              <a:ext uri="{FF2B5EF4-FFF2-40B4-BE49-F238E27FC236}">
                <a16:creationId xmlns:a16="http://schemas.microsoft.com/office/drawing/2014/main" id="{66043B3F-D94A-4FA7-BE3F-8EA7BFF5259F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0" y="5927191"/>
            <a:ext cx="1507680" cy="1065960"/>
          </a:xfrm>
          <a:prstGeom prst="rect">
            <a:avLst/>
          </a:prstGeom>
          <a:ln w="0">
            <a:noFill/>
          </a:ln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0FAFAC4F-4D71-4304-8EDD-EBD708549856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73164" y="3856685"/>
            <a:ext cx="4432986" cy="2396744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Casella di testo 2">
            <a:extLst>
              <a:ext uri="{FF2B5EF4-FFF2-40B4-BE49-F238E27FC236}">
                <a16:creationId xmlns:a16="http://schemas.microsoft.com/office/drawing/2014/main" id="{3D0CCE62-A9DA-448B-B821-53ABAF23E3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71100" y="6127193"/>
            <a:ext cx="3037114" cy="4411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Default</a:t>
            </a:r>
            <a:endParaRPr lang="en-US" sz="14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9" name="Immagine 18">
            <a:extLst>
              <a:ext uri="{FF2B5EF4-FFF2-40B4-BE49-F238E27FC236}">
                <a16:creationId xmlns:a16="http://schemas.microsoft.com/office/drawing/2014/main" id="{499921C6-3FD6-493F-8D23-2419179387FD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707115" y="3832365"/>
            <a:ext cx="4837430" cy="2372360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Casella di testo 2">
            <a:extLst>
              <a:ext uri="{FF2B5EF4-FFF2-40B4-BE49-F238E27FC236}">
                <a16:creationId xmlns:a16="http://schemas.microsoft.com/office/drawing/2014/main" id="{E93E78BA-C947-4801-A13A-A315273185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07273" y="6132336"/>
            <a:ext cx="3037114" cy="4411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Housing</a:t>
            </a:r>
            <a:endParaRPr lang="en-US" sz="14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5" name="Immagine 24">
            <a:extLst>
              <a:ext uri="{FF2B5EF4-FFF2-40B4-BE49-F238E27FC236}">
                <a16:creationId xmlns:a16="http://schemas.microsoft.com/office/drawing/2014/main" id="{D00B4920-ACEC-418C-BA07-9481C075A5D6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605034" y="697567"/>
            <a:ext cx="6981929" cy="3043956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Casella di testo 2">
            <a:extLst>
              <a:ext uri="{FF2B5EF4-FFF2-40B4-BE49-F238E27FC236}">
                <a16:creationId xmlns:a16="http://schemas.microsoft.com/office/drawing/2014/main" id="{E2A65E36-6EDB-4F28-9A45-DCC7E24C6A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7442" y="3319033"/>
            <a:ext cx="3037114" cy="4411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it-IT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Education</a:t>
            </a:r>
            <a:endParaRPr lang="en-US" sz="16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20743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Shape 4">
            <a:extLst>
              <a:ext uri="{FF2B5EF4-FFF2-40B4-BE49-F238E27FC236}">
                <a16:creationId xmlns:a16="http://schemas.microsoft.com/office/drawing/2014/main" id="{5BC1358B-8C26-492D-8795-31F42E950D02}"/>
              </a:ext>
            </a:extLst>
          </p:cNvPr>
          <p:cNvSpPr txBox="1"/>
          <p:nvPr/>
        </p:nvSpPr>
        <p:spPr>
          <a:xfrm>
            <a:off x="11107865" y="6369886"/>
            <a:ext cx="8733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r>
              <a:rPr lang="it-IT" sz="1400" b="0" strike="noStrike" spc="-1" dirty="0">
                <a:latin typeface="Century"/>
              </a:rPr>
              <a:t>16</a:t>
            </a:r>
            <a:endParaRPr lang="it-IT" sz="1400" b="0" strike="noStrike" spc="-1" dirty="0">
              <a:latin typeface="Times New Roman"/>
            </a:endParaRP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A1574B24-C32C-4F2A-AE9D-BCBFC824835E}"/>
              </a:ext>
            </a:extLst>
          </p:cNvPr>
          <p:cNvSpPr/>
          <p:nvPr/>
        </p:nvSpPr>
        <p:spPr>
          <a:xfrm>
            <a:off x="-542105" y="-9331"/>
            <a:ext cx="3630538" cy="569523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sz="2000" dirty="0">
                <a:solidFill>
                  <a:schemeClr val="bg1"/>
                </a:solidFill>
                <a:effectLst>
                  <a:outerShdw blurRad="50800" dist="50800" algn="ctr" rotWithShape="0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rPr>
              <a:t>         2 – </a:t>
            </a:r>
            <a:r>
              <a:rPr lang="en-US" dirty="0">
                <a:solidFill>
                  <a:schemeClr val="bg1"/>
                </a:solidFill>
                <a:effectLst>
                  <a:outerShdw blurRad="50800" dist="50800" algn="ctr" rotWithShape="0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rPr>
              <a:t>DATASET ANALYSIS</a:t>
            </a:r>
            <a:endParaRPr lang="en-US" sz="2000" dirty="0">
              <a:solidFill>
                <a:schemeClr val="bg1"/>
              </a:solidFill>
              <a:effectLst>
                <a:outerShdw blurRad="50800" dist="50800" algn="ctr" rotWithShape="0">
                  <a:srgbClr val="000000">
                    <a:alpha val="43137"/>
                  </a:srgbClr>
                </a:outerShdw>
              </a:effectLst>
              <a:latin typeface="Book Antiqua" panose="02040602050305030304" pitchFamily="18" charset="0"/>
            </a:endParaRPr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3F07BCE0-AE3C-4A8D-8AFA-FEF068DD6AE3}"/>
              </a:ext>
            </a:extLst>
          </p:cNvPr>
          <p:cNvSpPr txBox="1">
            <a:spLocks/>
          </p:cNvSpPr>
          <p:nvPr/>
        </p:nvSpPr>
        <p:spPr>
          <a:xfrm>
            <a:off x="-1" y="22381"/>
            <a:ext cx="12192000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>
                <a:latin typeface="Book Antiqua" panose="02040602050305030304" pitchFamily="18" charset="0"/>
              </a:rPr>
              <a:t>Categorical </a:t>
            </a:r>
            <a:r>
              <a:rPr lang="en-US" sz="3600" dirty="0">
                <a:latin typeface="Book Antiqua" panose="02040602050305030304" pitchFamily="18" charset="0"/>
              </a:rPr>
              <a:t>Variables</a:t>
            </a:r>
          </a:p>
        </p:txBody>
      </p:sp>
      <p:pic>
        <p:nvPicPr>
          <p:cNvPr id="22" name="Immagine 9">
            <a:extLst>
              <a:ext uri="{FF2B5EF4-FFF2-40B4-BE49-F238E27FC236}">
                <a16:creationId xmlns:a16="http://schemas.microsoft.com/office/drawing/2014/main" id="{66043B3F-D94A-4FA7-BE3F-8EA7BFF5259F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0" y="5927191"/>
            <a:ext cx="1507680" cy="1065960"/>
          </a:xfrm>
          <a:prstGeom prst="rect">
            <a:avLst/>
          </a:prstGeom>
          <a:ln w="0">
            <a:noFill/>
          </a:ln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60D55961-E0F2-4FB2-B6A3-F1370421B6FC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02596" y="679401"/>
            <a:ext cx="6186805" cy="311404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Casella di testo 2">
            <a:extLst>
              <a:ext uri="{FF2B5EF4-FFF2-40B4-BE49-F238E27FC236}">
                <a16:creationId xmlns:a16="http://schemas.microsoft.com/office/drawing/2014/main" id="{CBB2AF22-A2D7-438A-9E9E-4C1375BE91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3782" y="3673714"/>
            <a:ext cx="3037114" cy="4411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Previous Outcome</a:t>
            </a:r>
            <a:endParaRPr lang="en-US" sz="15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0" name="Immagine 19">
            <a:extLst>
              <a:ext uri="{FF2B5EF4-FFF2-40B4-BE49-F238E27FC236}">
                <a16:creationId xmlns:a16="http://schemas.microsoft.com/office/drawing/2014/main" id="{BF039F24-B5D5-4AC0-9669-6B23FA2B47E9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71061" y="3993502"/>
            <a:ext cx="4932680" cy="23565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Immagine 26">
            <a:extLst>
              <a:ext uri="{FF2B5EF4-FFF2-40B4-BE49-F238E27FC236}">
                <a16:creationId xmlns:a16="http://schemas.microsoft.com/office/drawing/2014/main" id="{D4D9F7FC-2B58-4E9D-AE7D-F86250C12290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70442" y="3993502"/>
            <a:ext cx="4932680" cy="2498264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Casella di testo 2">
            <a:extLst>
              <a:ext uri="{FF2B5EF4-FFF2-40B4-BE49-F238E27FC236}">
                <a16:creationId xmlns:a16="http://schemas.microsoft.com/office/drawing/2014/main" id="{93AD6533-2799-4517-8828-B455AA5EC0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08798" y="6239609"/>
            <a:ext cx="3037114" cy="4411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Contact</a:t>
            </a:r>
            <a:endParaRPr lang="en-US" sz="15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9" name="Casella di testo 2">
            <a:extLst>
              <a:ext uri="{FF2B5EF4-FFF2-40B4-BE49-F238E27FC236}">
                <a16:creationId xmlns:a16="http://schemas.microsoft.com/office/drawing/2014/main" id="{40C0E588-02A2-4FE3-AF46-3D94459381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03249" y="6271204"/>
            <a:ext cx="3037114" cy="4411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it-IT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oan</a:t>
            </a:r>
            <a:endParaRPr lang="en-US" sz="14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74469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9">
            <a:extLst>
              <a:ext uri="{FF2B5EF4-FFF2-40B4-BE49-F238E27FC236}">
                <a16:creationId xmlns:a16="http://schemas.microsoft.com/office/drawing/2014/main" id="{FCA66F44-55B5-4FAD-868A-0078134EE8A6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0" y="5927191"/>
            <a:ext cx="1507680" cy="1065960"/>
          </a:xfrm>
          <a:prstGeom prst="rect">
            <a:avLst/>
          </a:prstGeom>
          <a:ln w="0">
            <a:noFill/>
          </a:ln>
        </p:spPr>
      </p:pic>
      <p:sp>
        <p:nvSpPr>
          <p:cNvPr id="8" name="TextShape 4">
            <a:extLst>
              <a:ext uri="{FF2B5EF4-FFF2-40B4-BE49-F238E27FC236}">
                <a16:creationId xmlns:a16="http://schemas.microsoft.com/office/drawing/2014/main" id="{5BC1358B-8C26-492D-8795-31F42E950D02}"/>
              </a:ext>
            </a:extLst>
          </p:cNvPr>
          <p:cNvSpPr txBox="1"/>
          <p:nvPr/>
        </p:nvSpPr>
        <p:spPr>
          <a:xfrm>
            <a:off x="11107865" y="6369886"/>
            <a:ext cx="8733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r>
              <a:rPr lang="it-IT" sz="1400" b="0" strike="noStrike" spc="-1" dirty="0">
                <a:latin typeface="Century"/>
              </a:rPr>
              <a:t>17</a:t>
            </a:r>
            <a:endParaRPr lang="it-IT" sz="1400" b="0" strike="noStrike" spc="-1" dirty="0">
              <a:latin typeface="Times New Roman"/>
            </a:endParaRPr>
          </a:p>
        </p:txBody>
      </p:sp>
      <p:sp>
        <p:nvSpPr>
          <p:cNvPr id="9" name="TextShape 2">
            <a:extLst>
              <a:ext uri="{FF2B5EF4-FFF2-40B4-BE49-F238E27FC236}">
                <a16:creationId xmlns:a16="http://schemas.microsoft.com/office/drawing/2014/main" id="{0EEB27A9-FE18-41D9-BC71-0641D191A920}"/>
              </a:ext>
            </a:extLst>
          </p:cNvPr>
          <p:cNvSpPr txBox="1"/>
          <p:nvPr/>
        </p:nvSpPr>
        <p:spPr>
          <a:xfrm>
            <a:off x="569648" y="746628"/>
            <a:ext cx="11494833" cy="5327779"/>
          </a:xfrm>
          <a:prstGeom prst="rect">
            <a:avLst/>
          </a:prstGeom>
          <a:noFill/>
          <a:ln w="0">
            <a:noFill/>
          </a:ln>
        </p:spPr>
        <p:txBody>
          <a:bodyPr numCol="1">
            <a:noAutofit/>
          </a:bodyPr>
          <a:lstStyle/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Century" panose="02040604050505020304" pitchFamily="18" charset="0"/>
              </a:rPr>
              <a:t>Elimination of the </a:t>
            </a:r>
            <a:r>
              <a:rPr lang="en-US" b="1" i="1" dirty="0">
                <a:latin typeface="Book Antiqua" panose="02040602050305030304" pitchFamily="18" charset="0"/>
              </a:rPr>
              <a:t>default</a:t>
            </a:r>
            <a:r>
              <a:rPr lang="en-US" dirty="0">
                <a:latin typeface="Century" panose="02040604050505020304" pitchFamily="18" charset="0"/>
              </a:rPr>
              <a:t> variable.</a:t>
            </a:r>
          </a:p>
          <a:p>
            <a:pPr marL="285750" lvl="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dirty="0" err="1">
                <a:latin typeface="Century" panose="02040604050505020304" pitchFamily="18" charset="0"/>
              </a:rPr>
              <a:t>LabelEncoder</a:t>
            </a:r>
            <a:r>
              <a:rPr lang="en-US" dirty="0">
                <a:latin typeface="Century" panose="02040604050505020304" pitchFamily="18" charset="0"/>
              </a:rPr>
              <a:t> for binary variables.</a:t>
            </a:r>
            <a:endParaRPr lang="it-IT" dirty="0">
              <a:latin typeface="Century" panose="02040604050505020304" pitchFamily="18" charset="0"/>
            </a:endParaRP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dirty="0">
              <a:latin typeface="Century" panose="02040604050505020304" pitchFamily="18" charset="0"/>
            </a:endParaRP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dirty="0">
              <a:latin typeface="Century" panose="02040604050505020304" pitchFamily="18" charset="0"/>
            </a:endParaRP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dirty="0">
              <a:latin typeface="Century" panose="02040604050505020304" pitchFamily="18" charset="0"/>
            </a:endParaRP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dirty="0">
              <a:latin typeface="Century" panose="02040604050505020304" pitchFamily="18" charset="0"/>
            </a:endParaRP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dirty="0">
              <a:latin typeface="Century" panose="02040604050505020304" pitchFamily="18" charset="0"/>
            </a:endParaRP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>
                <a:latin typeface="Century" panose="02040604050505020304" pitchFamily="18" charset="0"/>
              </a:rPr>
              <a:t>O</a:t>
            </a:r>
            <a:r>
              <a:rPr lang="en-US" dirty="0" err="1">
                <a:latin typeface="Century" panose="02040604050505020304" pitchFamily="18" charset="0"/>
              </a:rPr>
              <a:t>neHotEncoder</a:t>
            </a:r>
            <a:r>
              <a:rPr lang="en-US" dirty="0">
                <a:latin typeface="Century" panose="02040604050505020304" pitchFamily="18" charset="0"/>
              </a:rPr>
              <a:t> for categorical variables.</a:t>
            </a: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A1574B24-C32C-4F2A-AE9D-BCBFC824835E}"/>
              </a:ext>
            </a:extLst>
          </p:cNvPr>
          <p:cNvSpPr/>
          <p:nvPr/>
        </p:nvSpPr>
        <p:spPr>
          <a:xfrm>
            <a:off x="-542105" y="-9331"/>
            <a:ext cx="3630538" cy="569523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sz="2000" dirty="0">
                <a:solidFill>
                  <a:schemeClr val="bg1"/>
                </a:solidFill>
                <a:effectLst>
                  <a:outerShdw blurRad="50800" dist="50800" algn="ctr" rotWithShape="0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rPr>
              <a:t>         2 – </a:t>
            </a:r>
            <a:r>
              <a:rPr lang="en-US" dirty="0">
                <a:solidFill>
                  <a:schemeClr val="bg1"/>
                </a:solidFill>
                <a:effectLst>
                  <a:outerShdw blurRad="50800" dist="50800" algn="ctr" rotWithShape="0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rPr>
              <a:t>DATASET ANALYSIS</a:t>
            </a:r>
            <a:endParaRPr lang="en-US" sz="2000" dirty="0">
              <a:solidFill>
                <a:schemeClr val="bg1"/>
              </a:solidFill>
              <a:effectLst>
                <a:outerShdw blurRad="50800" dist="50800" algn="ctr" rotWithShape="0">
                  <a:srgbClr val="000000">
                    <a:alpha val="43137"/>
                  </a:srgbClr>
                </a:outerShdw>
              </a:effectLst>
              <a:latin typeface="Book Antiqua" panose="02040602050305030304" pitchFamily="18" charset="0"/>
            </a:endParaRPr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3F07BCE0-AE3C-4A8D-8AFA-FEF068DD6AE3}"/>
              </a:ext>
            </a:extLst>
          </p:cNvPr>
          <p:cNvSpPr txBox="1">
            <a:spLocks/>
          </p:cNvSpPr>
          <p:nvPr/>
        </p:nvSpPr>
        <p:spPr>
          <a:xfrm>
            <a:off x="-1" y="22381"/>
            <a:ext cx="12192000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latin typeface="Book Antiqua" panose="02040602050305030304" pitchFamily="18" charset="0"/>
              </a:rPr>
              <a:t>Data Preprocessing</a:t>
            </a: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4E2447FA-2887-48CD-A7DD-FC2346145C6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6159" y="1941670"/>
            <a:ext cx="5499678" cy="1663133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Casella di testo 2">
            <a:extLst>
              <a:ext uri="{FF2B5EF4-FFF2-40B4-BE49-F238E27FC236}">
                <a16:creationId xmlns:a16="http://schemas.microsoft.com/office/drawing/2014/main" id="{3D5B6130-FA19-48B6-9279-8758205725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7441" y="3477138"/>
            <a:ext cx="3037114" cy="4411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it-IT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LabelEncoder</a:t>
            </a:r>
            <a:endParaRPr lang="en-US" sz="14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056924FB-425A-49B8-8E94-8AA1736353E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1655" y="4537981"/>
            <a:ext cx="8648687" cy="1684166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Casella di testo 2">
            <a:extLst>
              <a:ext uri="{FF2B5EF4-FFF2-40B4-BE49-F238E27FC236}">
                <a16:creationId xmlns:a16="http://schemas.microsoft.com/office/drawing/2014/main" id="{E5071BA2-7831-410B-AE6A-2800E14CAE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7441" y="6203683"/>
            <a:ext cx="3037114" cy="4411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it-IT" sz="1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OneHotEncoder</a:t>
            </a:r>
            <a:endParaRPr lang="en-US" sz="14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79166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9">
            <a:extLst>
              <a:ext uri="{FF2B5EF4-FFF2-40B4-BE49-F238E27FC236}">
                <a16:creationId xmlns:a16="http://schemas.microsoft.com/office/drawing/2014/main" id="{FCA66F44-55B5-4FAD-868A-0078134EE8A6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0" y="5927191"/>
            <a:ext cx="1507680" cy="1065960"/>
          </a:xfrm>
          <a:prstGeom prst="rect">
            <a:avLst/>
          </a:prstGeom>
          <a:ln w="0">
            <a:noFill/>
          </a:ln>
        </p:spPr>
      </p:pic>
      <p:sp>
        <p:nvSpPr>
          <p:cNvPr id="8" name="TextShape 4">
            <a:extLst>
              <a:ext uri="{FF2B5EF4-FFF2-40B4-BE49-F238E27FC236}">
                <a16:creationId xmlns:a16="http://schemas.microsoft.com/office/drawing/2014/main" id="{5BC1358B-8C26-492D-8795-31F42E950D02}"/>
              </a:ext>
            </a:extLst>
          </p:cNvPr>
          <p:cNvSpPr txBox="1"/>
          <p:nvPr/>
        </p:nvSpPr>
        <p:spPr>
          <a:xfrm>
            <a:off x="11107865" y="6369886"/>
            <a:ext cx="8733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r>
              <a:rPr lang="it-IT" sz="1400" b="0" strike="noStrike" spc="-1" dirty="0">
                <a:latin typeface="Century"/>
              </a:rPr>
              <a:t>18</a:t>
            </a:r>
            <a:endParaRPr lang="it-IT" sz="1400" b="0" strike="noStrike" spc="-1" dirty="0">
              <a:latin typeface="Times New Roman"/>
            </a:endParaRPr>
          </a:p>
        </p:txBody>
      </p:sp>
      <p:sp>
        <p:nvSpPr>
          <p:cNvPr id="9" name="TextShape 2">
            <a:extLst>
              <a:ext uri="{FF2B5EF4-FFF2-40B4-BE49-F238E27FC236}">
                <a16:creationId xmlns:a16="http://schemas.microsoft.com/office/drawing/2014/main" id="{0EEB27A9-FE18-41D9-BC71-0641D191A920}"/>
              </a:ext>
            </a:extLst>
          </p:cNvPr>
          <p:cNvSpPr txBox="1"/>
          <p:nvPr/>
        </p:nvSpPr>
        <p:spPr>
          <a:xfrm>
            <a:off x="569648" y="746628"/>
            <a:ext cx="11494833" cy="5327779"/>
          </a:xfrm>
          <a:prstGeom prst="rect">
            <a:avLst/>
          </a:prstGeom>
          <a:noFill/>
          <a:ln w="0">
            <a:noFill/>
          </a:ln>
        </p:spPr>
        <p:txBody>
          <a:bodyPr numCol="1">
            <a:noAutofit/>
          </a:bodyPr>
          <a:lstStyle/>
          <a:p>
            <a:pPr>
              <a:lnSpc>
                <a:spcPct val="200000"/>
              </a:lnSpc>
            </a:pPr>
            <a:endParaRPr lang="it-IT" sz="2000" dirty="0">
              <a:latin typeface="Century" panose="02040604050505020304" pitchFamily="18" charset="0"/>
            </a:endParaRPr>
          </a:p>
          <a:p>
            <a:pPr>
              <a:lnSpc>
                <a:spcPct val="200000"/>
              </a:lnSpc>
            </a:pPr>
            <a:endParaRPr lang="en-US" sz="2000" dirty="0">
              <a:latin typeface="Century" panose="02040604050505020304" pitchFamily="18" charset="0"/>
            </a:endParaRPr>
          </a:p>
          <a:p>
            <a:pPr>
              <a:lnSpc>
                <a:spcPct val="200000"/>
              </a:lnSpc>
            </a:pPr>
            <a:r>
              <a:rPr lang="en-US" sz="2000" dirty="0">
                <a:latin typeface="Century" panose="02040604050505020304" pitchFamily="18" charset="0"/>
              </a:rPr>
              <a:t>In summary, the dataset will have the following characteristics</a:t>
            </a:r>
            <a:r>
              <a:rPr lang="en-US" sz="2000" dirty="0">
                <a:latin typeface="Book Antiqua" panose="02040602050305030304" pitchFamily="18" charset="0"/>
              </a:rPr>
              <a:t>: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Century" panose="02040604050505020304" pitchFamily="18" charset="0"/>
              </a:rPr>
              <a:t>38245 records.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Century" panose="02040604050505020304" pitchFamily="18" charset="0"/>
              </a:rPr>
              <a:t>No missing values.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Century" panose="02040604050505020304" pitchFamily="18" charset="0"/>
              </a:rPr>
              <a:t>37 variables: 9 numeric and 27 binary.</a:t>
            </a: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A1574B24-C32C-4F2A-AE9D-BCBFC824835E}"/>
              </a:ext>
            </a:extLst>
          </p:cNvPr>
          <p:cNvSpPr/>
          <p:nvPr/>
        </p:nvSpPr>
        <p:spPr>
          <a:xfrm>
            <a:off x="-542105" y="-9331"/>
            <a:ext cx="3630538" cy="569523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sz="2000" dirty="0">
                <a:solidFill>
                  <a:schemeClr val="bg1"/>
                </a:solidFill>
                <a:effectLst>
                  <a:outerShdw blurRad="50800" dist="50800" algn="ctr" rotWithShape="0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rPr>
              <a:t>         2 – </a:t>
            </a:r>
            <a:r>
              <a:rPr lang="en-US" dirty="0">
                <a:solidFill>
                  <a:schemeClr val="bg1"/>
                </a:solidFill>
                <a:effectLst>
                  <a:outerShdw blurRad="50800" dist="50800" algn="ctr" rotWithShape="0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rPr>
              <a:t>DATASET ANALYSIS</a:t>
            </a:r>
            <a:endParaRPr lang="en-US" sz="2000" dirty="0">
              <a:solidFill>
                <a:schemeClr val="bg1"/>
              </a:solidFill>
              <a:effectLst>
                <a:outerShdw blurRad="50800" dist="50800" algn="ctr" rotWithShape="0">
                  <a:srgbClr val="000000">
                    <a:alpha val="43137"/>
                  </a:srgbClr>
                </a:outerShdw>
              </a:effectLst>
              <a:latin typeface="Book Antiqua" panose="02040602050305030304" pitchFamily="18" charset="0"/>
            </a:endParaRPr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3F07BCE0-AE3C-4A8D-8AFA-FEF068DD6AE3}"/>
              </a:ext>
            </a:extLst>
          </p:cNvPr>
          <p:cNvSpPr txBox="1">
            <a:spLocks/>
          </p:cNvSpPr>
          <p:nvPr/>
        </p:nvSpPr>
        <p:spPr>
          <a:xfrm>
            <a:off x="-1" y="22381"/>
            <a:ext cx="12192000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latin typeface="Book Antiqua" panose="02040602050305030304" pitchFamily="18" charset="0"/>
              </a:rPr>
              <a:t>Data Preprocessing</a:t>
            </a:r>
          </a:p>
        </p:txBody>
      </p:sp>
    </p:spTree>
    <p:extLst>
      <p:ext uri="{BB962C8B-B14F-4D97-AF65-F5344CB8AC3E}">
        <p14:creationId xmlns:p14="http://schemas.microsoft.com/office/powerpoint/2010/main" val="35201787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9">
            <a:extLst>
              <a:ext uri="{FF2B5EF4-FFF2-40B4-BE49-F238E27FC236}">
                <a16:creationId xmlns:a16="http://schemas.microsoft.com/office/drawing/2014/main" id="{7B462CC2-7126-41C9-A78D-530ABF175BD9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0" y="5927191"/>
            <a:ext cx="1507680" cy="1065960"/>
          </a:xfrm>
          <a:prstGeom prst="rect">
            <a:avLst/>
          </a:prstGeom>
          <a:ln w="0">
            <a:noFill/>
          </a:ln>
        </p:spPr>
      </p:pic>
      <p:sp>
        <p:nvSpPr>
          <p:cNvPr id="3" name="TextShape 4">
            <a:extLst>
              <a:ext uri="{FF2B5EF4-FFF2-40B4-BE49-F238E27FC236}">
                <a16:creationId xmlns:a16="http://schemas.microsoft.com/office/drawing/2014/main" id="{0473D176-C9CA-473F-B039-29DB3CD1FF3D}"/>
              </a:ext>
            </a:extLst>
          </p:cNvPr>
          <p:cNvSpPr txBox="1"/>
          <p:nvPr/>
        </p:nvSpPr>
        <p:spPr>
          <a:xfrm>
            <a:off x="11107865" y="6369886"/>
            <a:ext cx="8733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r>
              <a:rPr lang="it-IT" sz="1400" b="0" strike="noStrike" spc="-1" dirty="0">
                <a:latin typeface="Century"/>
              </a:rPr>
              <a:t>19</a:t>
            </a:r>
            <a:endParaRPr lang="it-IT" sz="1400" b="0" strike="noStrike" spc="-1" dirty="0">
              <a:latin typeface="Times New Roman"/>
            </a:endParaRP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8772D10D-F996-41A1-A469-6F3AD1DACC80}"/>
              </a:ext>
            </a:extLst>
          </p:cNvPr>
          <p:cNvSpPr txBox="1">
            <a:spLocks/>
          </p:cNvSpPr>
          <p:nvPr/>
        </p:nvSpPr>
        <p:spPr>
          <a:xfrm>
            <a:off x="0" y="3066876"/>
            <a:ext cx="12192000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4800" dirty="0">
                <a:latin typeface="Book Antiqua" panose="02040602050305030304" pitchFamily="18" charset="0"/>
              </a:rPr>
              <a:t>C</a:t>
            </a:r>
            <a:r>
              <a:rPr lang="en-US" sz="4800" dirty="0">
                <a:latin typeface="Book Antiqua" panose="02040602050305030304" pitchFamily="18" charset="0"/>
              </a:rPr>
              <a:t>LASSIFICATION MODELS</a:t>
            </a:r>
          </a:p>
        </p:txBody>
      </p:sp>
    </p:spTree>
    <p:extLst>
      <p:ext uri="{BB962C8B-B14F-4D97-AF65-F5344CB8AC3E}">
        <p14:creationId xmlns:p14="http://schemas.microsoft.com/office/powerpoint/2010/main" val="288400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9">
            <a:extLst>
              <a:ext uri="{FF2B5EF4-FFF2-40B4-BE49-F238E27FC236}">
                <a16:creationId xmlns:a16="http://schemas.microsoft.com/office/drawing/2014/main" id="{7B462CC2-7126-41C9-A78D-530ABF175BD9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0" y="5927191"/>
            <a:ext cx="1507680" cy="1065960"/>
          </a:xfrm>
          <a:prstGeom prst="rect">
            <a:avLst/>
          </a:prstGeom>
          <a:ln w="0">
            <a:noFill/>
          </a:ln>
        </p:spPr>
      </p:pic>
      <p:sp>
        <p:nvSpPr>
          <p:cNvPr id="3" name="TextShape 4">
            <a:extLst>
              <a:ext uri="{FF2B5EF4-FFF2-40B4-BE49-F238E27FC236}">
                <a16:creationId xmlns:a16="http://schemas.microsoft.com/office/drawing/2014/main" id="{0473D176-C9CA-473F-B039-29DB3CD1FF3D}"/>
              </a:ext>
            </a:extLst>
          </p:cNvPr>
          <p:cNvSpPr txBox="1"/>
          <p:nvPr/>
        </p:nvSpPr>
        <p:spPr>
          <a:xfrm>
            <a:off x="11107865" y="6369886"/>
            <a:ext cx="8733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r>
              <a:rPr lang="it-IT" sz="1400" spc="-1" dirty="0">
                <a:latin typeface="Century"/>
              </a:rPr>
              <a:t>2</a:t>
            </a:r>
            <a:endParaRPr lang="it-IT" sz="1400" b="0" strike="noStrike" spc="-1" dirty="0">
              <a:latin typeface="Times New Roman"/>
            </a:endParaRP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8772D10D-F996-41A1-A469-6F3AD1DACC80}"/>
              </a:ext>
            </a:extLst>
          </p:cNvPr>
          <p:cNvSpPr txBox="1">
            <a:spLocks/>
          </p:cNvSpPr>
          <p:nvPr/>
        </p:nvSpPr>
        <p:spPr>
          <a:xfrm>
            <a:off x="0" y="369518"/>
            <a:ext cx="12192000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dirty="0">
                <a:latin typeface="Book Antiqua" panose="02040602050305030304" pitchFamily="18" charset="0"/>
              </a:rPr>
              <a:t>INDEX</a:t>
            </a:r>
          </a:p>
        </p:txBody>
      </p:sp>
      <p:sp>
        <p:nvSpPr>
          <p:cNvPr id="5" name="TextShape 2">
            <a:extLst>
              <a:ext uri="{FF2B5EF4-FFF2-40B4-BE49-F238E27FC236}">
                <a16:creationId xmlns:a16="http://schemas.microsoft.com/office/drawing/2014/main" id="{0994ECE9-8495-4638-8BB1-BCCF6845AC01}"/>
              </a:ext>
            </a:extLst>
          </p:cNvPr>
          <p:cNvSpPr txBox="1"/>
          <p:nvPr/>
        </p:nvSpPr>
        <p:spPr>
          <a:xfrm>
            <a:off x="1507680" y="1268963"/>
            <a:ext cx="10114669" cy="4658228"/>
          </a:xfrm>
          <a:prstGeom prst="rect">
            <a:avLst/>
          </a:prstGeom>
          <a:noFill/>
          <a:ln w="0">
            <a:noFill/>
          </a:ln>
        </p:spPr>
        <p:txBody>
          <a:bodyPr numCol="2">
            <a:noAutofit/>
          </a:bodyPr>
          <a:lstStyle/>
          <a:p>
            <a:pPr marL="343260" indent="-342900">
              <a:lnSpc>
                <a:spcPct val="250000"/>
              </a:lnSpc>
              <a:spcBef>
                <a:spcPts val="1001"/>
              </a:spcBef>
              <a:buClr>
                <a:srgbClr val="000000"/>
              </a:buClr>
              <a:buFont typeface="+mj-lt"/>
              <a:buAutoNum type="arabicPeriod"/>
            </a:pPr>
            <a:r>
              <a:rPr lang="en-US" dirty="0">
                <a:latin typeface="Century" panose="02040604050505020304" pitchFamily="18" charset="0"/>
              </a:rPr>
              <a:t>Introduction</a:t>
            </a:r>
          </a:p>
          <a:p>
            <a:pPr marL="343260" indent="-342900">
              <a:lnSpc>
                <a:spcPct val="250000"/>
              </a:lnSpc>
              <a:spcBef>
                <a:spcPts val="1001"/>
              </a:spcBef>
              <a:buClr>
                <a:srgbClr val="000000"/>
              </a:buClr>
              <a:buFont typeface="+mj-lt"/>
              <a:buAutoNum type="arabicPeriod"/>
            </a:pPr>
            <a:r>
              <a:rPr lang="it-IT" spc="-1" dirty="0">
                <a:solidFill>
                  <a:srgbClr val="000000"/>
                </a:solidFill>
                <a:latin typeface="Century" panose="02040604050505020304" pitchFamily="18" charset="0"/>
              </a:rPr>
              <a:t>D</a:t>
            </a:r>
            <a:r>
              <a:rPr lang="en-US" spc="-1" dirty="0" err="1">
                <a:solidFill>
                  <a:srgbClr val="000000"/>
                </a:solidFill>
                <a:latin typeface="Century" panose="02040604050505020304" pitchFamily="18" charset="0"/>
              </a:rPr>
              <a:t>ataset</a:t>
            </a:r>
            <a:r>
              <a:rPr lang="en-US" spc="-1" dirty="0">
                <a:solidFill>
                  <a:srgbClr val="000000"/>
                </a:solidFill>
                <a:latin typeface="Century" panose="02040604050505020304" pitchFamily="18" charset="0"/>
              </a:rPr>
              <a:t> Analysis</a:t>
            </a:r>
          </a:p>
          <a:p>
            <a:pPr marL="343260" indent="-342900">
              <a:lnSpc>
                <a:spcPct val="250000"/>
              </a:lnSpc>
              <a:spcBef>
                <a:spcPts val="1001"/>
              </a:spcBef>
              <a:buClr>
                <a:srgbClr val="000000"/>
              </a:buClr>
              <a:buFont typeface="+mj-lt"/>
              <a:buAutoNum type="arabicPeriod"/>
            </a:pPr>
            <a:r>
              <a:rPr lang="it-IT" spc="-1" dirty="0" err="1">
                <a:solidFill>
                  <a:srgbClr val="000000"/>
                </a:solidFill>
                <a:latin typeface="Century" panose="02040604050505020304" pitchFamily="18" charset="0"/>
              </a:rPr>
              <a:t>Classification</a:t>
            </a:r>
            <a:r>
              <a:rPr lang="it-IT" spc="-1" dirty="0">
                <a:solidFill>
                  <a:srgbClr val="000000"/>
                </a:solidFill>
                <a:latin typeface="Century" panose="02040604050505020304" pitchFamily="18" charset="0"/>
              </a:rPr>
              <a:t> </a:t>
            </a:r>
            <a:r>
              <a:rPr lang="it-IT" spc="-1" dirty="0" err="1">
                <a:solidFill>
                  <a:srgbClr val="000000"/>
                </a:solidFill>
                <a:latin typeface="Century" panose="02040604050505020304" pitchFamily="18" charset="0"/>
              </a:rPr>
              <a:t>Models</a:t>
            </a:r>
            <a:endParaRPr lang="it-IT" spc="-1" dirty="0">
              <a:solidFill>
                <a:srgbClr val="000000"/>
              </a:solidFill>
              <a:latin typeface="Century" panose="02040604050505020304" pitchFamily="18" charset="0"/>
            </a:endParaRPr>
          </a:p>
          <a:p>
            <a:pPr marL="343260" indent="-342900">
              <a:lnSpc>
                <a:spcPct val="250000"/>
              </a:lnSpc>
              <a:spcBef>
                <a:spcPts val="1001"/>
              </a:spcBef>
              <a:buClr>
                <a:srgbClr val="000000"/>
              </a:buClr>
              <a:buFont typeface="+mj-lt"/>
              <a:buAutoNum type="arabicPeriod"/>
            </a:pPr>
            <a:r>
              <a:rPr lang="it-IT" spc="-1" dirty="0" err="1">
                <a:solidFill>
                  <a:srgbClr val="000000"/>
                </a:solidFill>
                <a:latin typeface="Century" panose="02040604050505020304" pitchFamily="18" charset="0"/>
              </a:rPr>
              <a:t>Comparison</a:t>
            </a:r>
            <a:r>
              <a:rPr lang="it-IT" spc="-1" dirty="0">
                <a:solidFill>
                  <a:srgbClr val="000000"/>
                </a:solidFill>
                <a:latin typeface="Century" panose="02040604050505020304" pitchFamily="18" charset="0"/>
              </a:rPr>
              <a:t> &amp; </a:t>
            </a:r>
            <a:r>
              <a:rPr lang="it-IT" spc="-1" dirty="0" err="1">
                <a:solidFill>
                  <a:srgbClr val="000000"/>
                </a:solidFill>
                <a:latin typeface="Century" panose="02040604050505020304" pitchFamily="18" charset="0"/>
              </a:rPr>
              <a:t>Conclusions</a:t>
            </a:r>
            <a:endParaRPr lang="it-IT" spc="-1" dirty="0">
              <a:solidFill>
                <a:srgbClr val="000000"/>
              </a:solidFill>
              <a:latin typeface="Century" panose="02040604050505020304" pitchFamily="18" charset="0"/>
            </a:endParaRPr>
          </a:p>
          <a:p>
            <a:pPr marL="343260" indent="-342900">
              <a:lnSpc>
                <a:spcPct val="250000"/>
              </a:lnSpc>
              <a:spcBef>
                <a:spcPts val="1001"/>
              </a:spcBef>
              <a:buClr>
                <a:srgbClr val="000000"/>
              </a:buClr>
              <a:buFont typeface="+mj-lt"/>
              <a:buAutoNum type="arabicPeriod"/>
            </a:pPr>
            <a:r>
              <a:rPr lang="it-IT" spc="-1" dirty="0" err="1">
                <a:solidFill>
                  <a:srgbClr val="000000"/>
                </a:solidFill>
                <a:latin typeface="Century" panose="02040604050505020304" pitchFamily="18" charset="0"/>
              </a:rPr>
              <a:t>Final</a:t>
            </a:r>
            <a:r>
              <a:rPr lang="it-IT" spc="-1" dirty="0">
                <a:solidFill>
                  <a:srgbClr val="000000"/>
                </a:solidFill>
                <a:latin typeface="Century" panose="02040604050505020304" pitchFamily="18" charset="0"/>
              </a:rPr>
              <a:t> </a:t>
            </a:r>
            <a:r>
              <a:rPr lang="it-IT" spc="-1" dirty="0" err="1">
                <a:solidFill>
                  <a:srgbClr val="000000"/>
                </a:solidFill>
                <a:latin typeface="Century" panose="02040604050505020304" pitchFamily="18" charset="0"/>
              </a:rPr>
              <a:t>Remarks</a:t>
            </a:r>
            <a:endParaRPr lang="it-IT" spc="-1" dirty="0">
              <a:solidFill>
                <a:srgbClr val="000000"/>
              </a:solidFill>
              <a:latin typeface="Century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13913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9">
            <a:extLst>
              <a:ext uri="{FF2B5EF4-FFF2-40B4-BE49-F238E27FC236}">
                <a16:creationId xmlns:a16="http://schemas.microsoft.com/office/drawing/2014/main" id="{FCA66F44-55B5-4FAD-868A-0078134EE8A6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0" y="5927191"/>
            <a:ext cx="1507680" cy="1065960"/>
          </a:xfrm>
          <a:prstGeom prst="rect">
            <a:avLst/>
          </a:prstGeom>
          <a:ln w="0">
            <a:noFill/>
          </a:ln>
        </p:spPr>
      </p:pic>
      <p:sp>
        <p:nvSpPr>
          <p:cNvPr id="8" name="TextShape 4">
            <a:extLst>
              <a:ext uri="{FF2B5EF4-FFF2-40B4-BE49-F238E27FC236}">
                <a16:creationId xmlns:a16="http://schemas.microsoft.com/office/drawing/2014/main" id="{5BC1358B-8C26-492D-8795-31F42E950D02}"/>
              </a:ext>
            </a:extLst>
          </p:cNvPr>
          <p:cNvSpPr txBox="1"/>
          <p:nvPr/>
        </p:nvSpPr>
        <p:spPr>
          <a:xfrm>
            <a:off x="11107865" y="6369886"/>
            <a:ext cx="8733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r>
              <a:rPr lang="it-IT" sz="1400" b="0" strike="noStrike" spc="-1" dirty="0">
                <a:latin typeface="Century"/>
              </a:rPr>
              <a:t>20</a:t>
            </a:r>
            <a:endParaRPr lang="it-IT" sz="1400" b="0" strike="noStrike" spc="-1" dirty="0">
              <a:latin typeface="Times New Roman"/>
            </a:endParaRPr>
          </a:p>
        </p:txBody>
      </p:sp>
      <p:sp>
        <p:nvSpPr>
          <p:cNvPr id="9" name="TextShape 2">
            <a:extLst>
              <a:ext uri="{FF2B5EF4-FFF2-40B4-BE49-F238E27FC236}">
                <a16:creationId xmlns:a16="http://schemas.microsoft.com/office/drawing/2014/main" id="{0EEB27A9-FE18-41D9-BC71-0641D191A920}"/>
              </a:ext>
            </a:extLst>
          </p:cNvPr>
          <p:cNvSpPr txBox="1"/>
          <p:nvPr/>
        </p:nvSpPr>
        <p:spPr>
          <a:xfrm>
            <a:off x="569648" y="746628"/>
            <a:ext cx="11494833" cy="5327779"/>
          </a:xfrm>
          <a:prstGeom prst="rect">
            <a:avLst/>
          </a:prstGeom>
          <a:noFill/>
          <a:ln w="0">
            <a:noFill/>
          </a:ln>
        </p:spPr>
        <p:txBody>
          <a:bodyPr numCol="1">
            <a:noAutofit/>
          </a:bodyPr>
          <a:lstStyle/>
          <a:p>
            <a:pPr>
              <a:lnSpc>
                <a:spcPct val="150000"/>
              </a:lnSpc>
            </a:pPr>
            <a:endParaRPr lang="en-US" dirty="0">
              <a:latin typeface="Century" panose="020406040505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latin typeface="Century" panose="02040604050505020304" pitchFamily="18" charset="0"/>
              </a:rPr>
              <a:t>For our analysis, the following models were chosen</a:t>
            </a:r>
            <a:r>
              <a:rPr lang="en-US" dirty="0">
                <a:latin typeface="Book Antiqua" panose="02040602050305030304" pitchFamily="18" charset="0"/>
              </a:rPr>
              <a:t>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 err="1">
                <a:latin typeface="Century" panose="02040604050505020304" pitchFamily="18" charset="0"/>
              </a:rPr>
              <a:t>Logistic</a:t>
            </a:r>
            <a:r>
              <a:rPr lang="it-IT" dirty="0">
                <a:latin typeface="Century" panose="02040604050505020304" pitchFamily="18" charset="0"/>
              </a:rPr>
              <a:t> </a:t>
            </a:r>
            <a:r>
              <a:rPr lang="it-IT" dirty="0" err="1">
                <a:latin typeface="Century" panose="02040604050505020304" pitchFamily="18" charset="0"/>
              </a:rPr>
              <a:t>Regression</a:t>
            </a:r>
            <a:endParaRPr lang="en-US" dirty="0">
              <a:latin typeface="Century" panose="020406040505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>
                <a:latin typeface="Century" panose="02040604050505020304" pitchFamily="18" charset="0"/>
              </a:rPr>
              <a:t>K-</a:t>
            </a:r>
            <a:r>
              <a:rPr lang="it-IT" dirty="0" err="1">
                <a:latin typeface="Century" panose="02040604050505020304" pitchFamily="18" charset="0"/>
              </a:rPr>
              <a:t>Nearest</a:t>
            </a:r>
            <a:r>
              <a:rPr lang="it-IT" dirty="0">
                <a:latin typeface="Century" panose="02040604050505020304" pitchFamily="18" charset="0"/>
              </a:rPr>
              <a:t> </a:t>
            </a:r>
            <a:r>
              <a:rPr lang="it-IT" dirty="0" err="1">
                <a:latin typeface="Century" panose="02040604050505020304" pitchFamily="18" charset="0"/>
              </a:rPr>
              <a:t>Neightbors</a:t>
            </a:r>
            <a:endParaRPr lang="en-US" dirty="0">
              <a:latin typeface="Century" panose="020406040505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 err="1">
                <a:latin typeface="Century" panose="02040604050505020304" pitchFamily="18" charset="0"/>
              </a:rPr>
              <a:t>Decision</a:t>
            </a:r>
            <a:r>
              <a:rPr lang="it-IT" dirty="0">
                <a:latin typeface="Century" panose="02040604050505020304" pitchFamily="18" charset="0"/>
              </a:rPr>
              <a:t> </a:t>
            </a:r>
            <a:r>
              <a:rPr lang="it-IT" dirty="0" err="1">
                <a:latin typeface="Century" panose="02040604050505020304" pitchFamily="18" charset="0"/>
              </a:rPr>
              <a:t>Tree</a:t>
            </a:r>
            <a:endParaRPr lang="en-US" dirty="0">
              <a:latin typeface="Century" panose="020406040505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>
                <a:latin typeface="Century" panose="02040604050505020304" pitchFamily="18" charset="0"/>
              </a:rPr>
              <a:t>Random </a:t>
            </a:r>
            <a:r>
              <a:rPr lang="it-IT" dirty="0" err="1">
                <a:latin typeface="Century" panose="02040604050505020304" pitchFamily="18" charset="0"/>
              </a:rPr>
              <a:t>Forest</a:t>
            </a:r>
            <a:endParaRPr lang="en-US" dirty="0">
              <a:latin typeface="Century" panose="020406040505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>
                <a:latin typeface="Century" panose="02040604050505020304" pitchFamily="18" charset="0"/>
              </a:rPr>
              <a:t>Support </a:t>
            </a:r>
            <a:r>
              <a:rPr lang="it-IT" dirty="0" err="1">
                <a:latin typeface="Century" panose="02040604050505020304" pitchFamily="18" charset="0"/>
              </a:rPr>
              <a:t>Vector</a:t>
            </a:r>
            <a:r>
              <a:rPr lang="it-IT" dirty="0">
                <a:latin typeface="Century" panose="02040604050505020304" pitchFamily="18" charset="0"/>
              </a:rPr>
              <a:t> Machine</a:t>
            </a:r>
          </a:p>
          <a:p>
            <a:pPr>
              <a:lnSpc>
                <a:spcPct val="150000"/>
              </a:lnSpc>
            </a:pPr>
            <a:endParaRPr lang="it-IT" dirty="0">
              <a:latin typeface="Century" panose="02040604050505020304" pitchFamily="18" charset="0"/>
            </a:endParaRPr>
          </a:p>
          <a:p>
            <a:pPr>
              <a:lnSpc>
                <a:spcPct val="150000"/>
              </a:lnSpc>
            </a:pPr>
            <a:r>
              <a:rPr lang="it-IT" dirty="0">
                <a:latin typeface="Century" panose="02040604050505020304" pitchFamily="18" charset="0"/>
              </a:rPr>
              <a:t>Tuning phase with </a:t>
            </a:r>
            <a:r>
              <a:rPr lang="en-US" dirty="0">
                <a:latin typeface="Century" panose="02040604050505020304" pitchFamily="18" charset="0"/>
              </a:rPr>
              <a:t>K-Fold Cross Validation</a:t>
            </a:r>
            <a:r>
              <a:rPr lang="en-US" dirty="0">
                <a:latin typeface="Book Antiqua" panose="02040602050305030304" pitchFamily="18" charset="0"/>
              </a:rPr>
              <a:t>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>
                <a:latin typeface="Century" panose="02040604050505020304" pitchFamily="18" charset="0"/>
              </a:rPr>
              <a:t>Test set 10%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 err="1">
                <a:latin typeface="Century" panose="02040604050505020304" pitchFamily="18" charset="0"/>
              </a:rPr>
              <a:t>Validation</a:t>
            </a:r>
            <a:r>
              <a:rPr lang="it-IT" dirty="0">
                <a:latin typeface="Century" panose="02040604050505020304" pitchFamily="18" charset="0"/>
              </a:rPr>
              <a:t> set 15%</a:t>
            </a: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A1574B24-C32C-4F2A-AE9D-BCBFC824835E}"/>
              </a:ext>
            </a:extLst>
          </p:cNvPr>
          <p:cNvSpPr/>
          <p:nvPr/>
        </p:nvSpPr>
        <p:spPr>
          <a:xfrm>
            <a:off x="-542106" y="-9331"/>
            <a:ext cx="4579085" cy="569523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sz="2000" dirty="0">
                <a:solidFill>
                  <a:schemeClr val="bg1"/>
                </a:solidFill>
                <a:effectLst>
                  <a:outerShdw blurRad="50800" dist="50800" algn="ctr" rotWithShape="0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rPr>
              <a:t>         3 – CLASSIFICATION MODELS</a:t>
            </a:r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3F07BCE0-AE3C-4A8D-8AFA-FEF068DD6AE3}"/>
              </a:ext>
            </a:extLst>
          </p:cNvPr>
          <p:cNvSpPr txBox="1">
            <a:spLocks/>
          </p:cNvSpPr>
          <p:nvPr/>
        </p:nvSpPr>
        <p:spPr>
          <a:xfrm>
            <a:off x="1760706" y="22381"/>
            <a:ext cx="10431292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latin typeface="Book Antiqua" panose="02040602050305030304" pitchFamily="18" charset="0"/>
              </a:rPr>
              <a:t>Classifiers</a:t>
            </a:r>
          </a:p>
        </p:txBody>
      </p:sp>
    </p:spTree>
    <p:extLst>
      <p:ext uri="{BB962C8B-B14F-4D97-AF65-F5344CB8AC3E}">
        <p14:creationId xmlns:p14="http://schemas.microsoft.com/office/powerpoint/2010/main" val="7201171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9">
            <a:extLst>
              <a:ext uri="{FF2B5EF4-FFF2-40B4-BE49-F238E27FC236}">
                <a16:creationId xmlns:a16="http://schemas.microsoft.com/office/drawing/2014/main" id="{FCA66F44-55B5-4FAD-868A-0078134EE8A6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0" y="5927191"/>
            <a:ext cx="1507680" cy="1065960"/>
          </a:xfrm>
          <a:prstGeom prst="rect">
            <a:avLst/>
          </a:prstGeom>
          <a:ln w="0">
            <a:noFill/>
          </a:ln>
        </p:spPr>
      </p:pic>
      <p:sp>
        <p:nvSpPr>
          <p:cNvPr id="8" name="TextShape 4">
            <a:extLst>
              <a:ext uri="{FF2B5EF4-FFF2-40B4-BE49-F238E27FC236}">
                <a16:creationId xmlns:a16="http://schemas.microsoft.com/office/drawing/2014/main" id="{5BC1358B-8C26-492D-8795-31F42E950D02}"/>
              </a:ext>
            </a:extLst>
          </p:cNvPr>
          <p:cNvSpPr txBox="1"/>
          <p:nvPr/>
        </p:nvSpPr>
        <p:spPr>
          <a:xfrm>
            <a:off x="11107865" y="6369886"/>
            <a:ext cx="8733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r>
              <a:rPr lang="it-IT" sz="1400" b="0" strike="noStrike" spc="-1" dirty="0">
                <a:latin typeface="Century"/>
              </a:rPr>
              <a:t>21</a:t>
            </a:r>
            <a:endParaRPr lang="it-IT" sz="1400" b="0" strike="noStrike" spc="-1" dirty="0">
              <a:latin typeface="Times New Roman"/>
            </a:endParaRPr>
          </a:p>
        </p:txBody>
      </p:sp>
      <p:sp>
        <p:nvSpPr>
          <p:cNvPr id="9" name="TextShape 2">
            <a:extLst>
              <a:ext uri="{FF2B5EF4-FFF2-40B4-BE49-F238E27FC236}">
                <a16:creationId xmlns:a16="http://schemas.microsoft.com/office/drawing/2014/main" id="{0EEB27A9-FE18-41D9-BC71-0641D191A920}"/>
              </a:ext>
            </a:extLst>
          </p:cNvPr>
          <p:cNvSpPr txBox="1"/>
          <p:nvPr/>
        </p:nvSpPr>
        <p:spPr>
          <a:xfrm>
            <a:off x="569648" y="746628"/>
            <a:ext cx="11494833" cy="5327779"/>
          </a:xfrm>
          <a:prstGeom prst="rect">
            <a:avLst/>
          </a:prstGeom>
          <a:noFill/>
          <a:ln w="0">
            <a:noFill/>
          </a:ln>
        </p:spPr>
        <p:txBody>
          <a:bodyPr numCol="1">
            <a:noAutofit/>
          </a:bodyPr>
          <a:lstStyle/>
          <a:p>
            <a:pPr>
              <a:lnSpc>
                <a:spcPct val="150000"/>
              </a:lnSpc>
            </a:pPr>
            <a:endParaRPr lang="en-US" dirty="0">
              <a:latin typeface="Century" panose="020406040505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latin typeface="Century" panose="02040604050505020304" pitchFamily="18" charset="0"/>
              </a:rPr>
              <a:t>The SMOTE technique was used to rebalance the dataset.</a:t>
            </a:r>
            <a:endParaRPr lang="it-IT" dirty="0">
              <a:latin typeface="Century" panose="02040604050505020304" pitchFamily="18" charset="0"/>
            </a:endParaRP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A1574B24-C32C-4F2A-AE9D-BCBFC824835E}"/>
              </a:ext>
            </a:extLst>
          </p:cNvPr>
          <p:cNvSpPr/>
          <p:nvPr/>
        </p:nvSpPr>
        <p:spPr>
          <a:xfrm>
            <a:off x="-542106" y="-9331"/>
            <a:ext cx="4579085" cy="569523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sz="2000" dirty="0">
                <a:solidFill>
                  <a:schemeClr val="bg1"/>
                </a:solidFill>
                <a:effectLst>
                  <a:outerShdw blurRad="50800" dist="50800" algn="ctr" rotWithShape="0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rPr>
              <a:t>         3 – CLASSIFICATION MODELS</a:t>
            </a:r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3F07BCE0-AE3C-4A8D-8AFA-FEF068DD6AE3}"/>
              </a:ext>
            </a:extLst>
          </p:cNvPr>
          <p:cNvSpPr txBox="1">
            <a:spLocks/>
          </p:cNvSpPr>
          <p:nvPr/>
        </p:nvSpPr>
        <p:spPr>
          <a:xfrm>
            <a:off x="1760706" y="22381"/>
            <a:ext cx="10431292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latin typeface="Book Antiqua" panose="02040602050305030304" pitchFamily="18" charset="0"/>
              </a:rPr>
              <a:t>SMOTE</a:t>
            </a: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96ABD5A2-6DDB-4334-9FC0-321382596F9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3443" y="1709846"/>
            <a:ext cx="6525114" cy="3749594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Casella di testo 2">
            <a:extLst>
              <a:ext uri="{FF2B5EF4-FFF2-40B4-BE49-F238E27FC236}">
                <a16:creationId xmlns:a16="http://schemas.microsoft.com/office/drawing/2014/main" id="{3F3FBCBC-C617-49AF-AAEA-1DF41AFF2B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7443" y="5477768"/>
            <a:ext cx="3037114" cy="4411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600"/>
              <a:t>F1-score</a:t>
            </a:r>
            <a:endParaRPr lang="en-US" sz="16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3833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9">
            <a:extLst>
              <a:ext uri="{FF2B5EF4-FFF2-40B4-BE49-F238E27FC236}">
                <a16:creationId xmlns:a16="http://schemas.microsoft.com/office/drawing/2014/main" id="{FCA66F44-55B5-4FAD-868A-0078134EE8A6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0" y="5927191"/>
            <a:ext cx="1507680" cy="1065960"/>
          </a:xfrm>
          <a:prstGeom prst="rect">
            <a:avLst/>
          </a:prstGeom>
          <a:ln w="0">
            <a:noFill/>
          </a:ln>
        </p:spPr>
      </p:pic>
      <p:sp>
        <p:nvSpPr>
          <p:cNvPr id="8" name="TextShape 4">
            <a:extLst>
              <a:ext uri="{FF2B5EF4-FFF2-40B4-BE49-F238E27FC236}">
                <a16:creationId xmlns:a16="http://schemas.microsoft.com/office/drawing/2014/main" id="{5BC1358B-8C26-492D-8795-31F42E950D02}"/>
              </a:ext>
            </a:extLst>
          </p:cNvPr>
          <p:cNvSpPr txBox="1"/>
          <p:nvPr/>
        </p:nvSpPr>
        <p:spPr>
          <a:xfrm>
            <a:off x="11107865" y="6369886"/>
            <a:ext cx="8733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r>
              <a:rPr lang="it-IT" sz="1400" b="0" strike="noStrike" spc="-1" dirty="0">
                <a:latin typeface="Century"/>
              </a:rPr>
              <a:t>22</a:t>
            </a:r>
            <a:endParaRPr lang="it-IT" sz="1400" b="0" strike="noStrike" spc="-1" dirty="0">
              <a:latin typeface="Times New Roman"/>
            </a:endParaRPr>
          </a:p>
        </p:txBody>
      </p:sp>
      <p:sp>
        <p:nvSpPr>
          <p:cNvPr id="9" name="TextShape 2">
            <a:extLst>
              <a:ext uri="{FF2B5EF4-FFF2-40B4-BE49-F238E27FC236}">
                <a16:creationId xmlns:a16="http://schemas.microsoft.com/office/drawing/2014/main" id="{0EEB27A9-FE18-41D9-BC71-0641D191A920}"/>
              </a:ext>
            </a:extLst>
          </p:cNvPr>
          <p:cNvSpPr txBox="1"/>
          <p:nvPr/>
        </p:nvSpPr>
        <p:spPr>
          <a:xfrm>
            <a:off x="569648" y="746628"/>
            <a:ext cx="11411577" cy="5327779"/>
          </a:xfrm>
          <a:prstGeom prst="rect">
            <a:avLst/>
          </a:prstGeom>
          <a:noFill/>
          <a:ln w="0">
            <a:noFill/>
          </a:ln>
        </p:spPr>
        <p:txBody>
          <a:bodyPr numCol="1">
            <a:noAutofit/>
          </a:bodyPr>
          <a:lstStyle/>
          <a:p>
            <a:endParaRPr lang="it-IT" dirty="0">
              <a:latin typeface="Century" panose="02040604050505020304" pitchFamily="18" charset="0"/>
            </a:endParaRPr>
          </a:p>
          <a:p>
            <a:endParaRPr lang="it-IT" dirty="0">
              <a:latin typeface="Century" panose="02040604050505020304" pitchFamily="18" charset="0"/>
            </a:endParaRPr>
          </a:p>
          <a:p>
            <a:endParaRPr lang="it-IT" dirty="0">
              <a:latin typeface="Century" panose="02040604050505020304" pitchFamily="18" charset="0"/>
            </a:endParaRPr>
          </a:p>
          <a:p>
            <a:r>
              <a:rPr lang="it-IT" dirty="0">
                <a:latin typeface="Century" panose="02040604050505020304" pitchFamily="18" charset="0"/>
              </a:rPr>
              <a:t>A </a:t>
            </a:r>
            <a:r>
              <a:rPr lang="en-US" dirty="0">
                <a:latin typeface="Century" panose="02040604050505020304" pitchFamily="18" charset="0"/>
              </a:rPr>
              <a:t>tuning phase will be performed on the following sets of hyperparameters</a:t>
            </a:r>
            <a:r>
              <a:rPr lang="en-US" dirty="0">
                <a:latin typeface="Book Antiqua" panose="02040602050305030304" pitchFamily="18" charset="0"/>
              </a:rPr>
              <a:t>: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Century" panose="02040604050505020304" pitchFamily="18" charset="0"/>
              </a:rPr>
              <a:t>Penalty in </a:t>
            </a:r>
            <a:r>
              <a:rPr lang="en-US" i="1" dirty="0">
                <a:latin typeface="Book Antiqua" panose="02040602050305030304" pitchFamily="18" charset="0"/>
              </a:rPr>
              <a:t>[ l1 , l2 ]:</a:t>
            </a:r>
            <a:r>
              <a:rPr lang="en-US" dirty="0">
                <a:latin typeface="Book Antiqua" panose="02040602050305030304" pitchFamily="18" charset="0"/>
              </a:rPr>
              <a:t> </a:t>
            </a:r>
            <a:r>
              <a:rPr lang="en-US" dirty="0">
                <a:latin typeface="Century" panose="02040604050505020304" pitchFamily="18" charset="0"/>
              </a:rPr>
              <a:t>the type of penalty in the cost function.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Century" panose="02040604050505020304" pitchFamily="18" charset="0"/>
              </a:rPr>
              <a:t>C in </a:t>
            </a:r>
            <a:r>
              <a:rPr lang="en-US" i="1" dirty="0">
                <a:latin typeface="Book Antiqua" panose="02040602050305030304" pitchFamily="18" charset="0"/>
              </a:rPr>
              <a:t>[ 100, 10, 1.0, 0.1, 0.01 ]: </a:t>
            </a:r>
            <a:r>
              <a:rPr lang="en-US" dirty="0">
                <a:latin typeface="Century" panose="02040604050505020304" pitchFamily="18" charset="0"/>
              </a:rPr>
              <a:t>inverse of regularization strength.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dirty="0">
              <a:latin typeface="Century" panose="020406040505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dirty="0">
              <a:latin typeface="Century" panose="02040604050505020304" pitchFamily="18" charset="0"/>
            </a:endParaRPr>
          </a:p>
          <a:p>
            <a:pPr>
              <a:lnSpc>
                <a:spcPct val="150000"/>
              </a:lnSpc>
            </a:pPr>
            <a:r>
              <a:rPr lang="it-IT" dirty="0">
                <a:latin typeface="Century" panose="02040604050505020304" pitchFamily="18" charset="0"/>
              </a:rPr>
              <a:t>The </a:t>
            </a:r>
            <a:r>
              <a:rPr lang="it-IT" dirty="0" err="1">
                <a:latin typeface="Century" panose="02040604050505020304" pitchFamily="18" charset="0"/>
              </a:rPr>
              <a:t>values</a:t>
            </a:r>
            <a:r>
              <a:rPr lang="it-IT" dirty="0">
                <a:latin typeface="Century" panose="02040604050505020304" pitchFamily="18" charset="0"/>
              </a:rPr>
              <a:t> </a:t>
            </a:r>
            <a:r>
              <a:rPr lang="it-IT" dirty="0" err="1">
                <a:latin typeface="Century" panose="02040604050505020304" pitchFamily="18" charset="0"/>
              </a:rPr>
              <a:t>obtained</a:t>
            </a:r>
            <a:r>
              <a:rPr lang="it-IT" dirty="0">
                <a:latin typeface="Century" panose="02040604050505020304" pitchFamily="18" charset="0"/>
              </a:rPr>
              <a:t> are</a:t>
            </a:r>
            <a:r>
              <a:rPr lang="it-IT" dirty="0">
                <a:latin typeface="Book Antiqua" panose="02040602050305030304" pitchFamily="18" charset="0"/>
              </a:rPr>
              <a:t>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>
                <a:latin typeface="Century" panose="02040604050505020304" pitchFamily="18" charset="0"/>
              </a:rPr>
              <a:t>Penalty = </a:t>
            </a:r>
            <a:r>
              <a:rPr lang="it-IT" sz="2000" i="1" dirty="0">
                <a:latin typeface="Book Antiqua" panose="02040602050305030304" pitchFamily="18" charset="0"/>
              </a:rPr>
              <a:t>l1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>
                <a:latin typeface="Century" panose="02040604050505020304" pitchFamily="18" charset="0"/>
              </a:rPr>
              <a:t>C = 10</a:t>
            </a: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A1574B24-C32C-4F2A-AE9D-BCBFC824835E}"/>
              </a:ext>
            </a:extLst>
          </p:cNvPr>
          <p:cNvSpPr/>
          <p:nvPr/>
        </p:nvSpPr>
        <p:spPr>
          <a:xfrm>
            <a:off x="-542106" y="-9331"/>
            <a:ext cx="4579085" cy="569523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sz="2000" dirty="0">
                <a:solidFill>
                  <a:schemeClr val="bg1"/>
                </a:solidFill>
                <a:effectLst>
                  <a:outerShdw blurRad="50800" dist="50800" algn="ctr" rotWithShape="0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rPr>
              <a:t>         3 – CLASSIFICATION MODELS</a:t>
            </a:r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3F07BCE0-AE3C-4A8D-8AFA-FEF068DD6AE3}"/>
              </a:ext>
            </a:extLst>
          </p:cNvPr>
          <p:cNvSpPr txBox="1">
            <a:spLocks/>
          </p:cNvSpPr>
          <p:nvPr/>
        </p:nvSpPr>
        <p:spPr>
          <a:xfrm>
            <a:off x="1760706" y="22381"/>
            <a:ext cx="10431292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latin typeface="Book Antiqua" panose="02040602050305030304" pitchFamily="18" charset="0"/>
              </a:rPr>
              <a:t>Logistic Regression</a:t>
            </a:r>
          </a:p>
        </p:txBody>
      </p:sp>
    </p:spTree>
    <p:extLst>
      <p:ext uri="{BB962C8B-B14F-4D97-AF65-F5344CB8AC3E}">
        <p14:creationId xmlns:p14="http://schemas.microsoft.com/office/powerpoint/2010/main" val="32916573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9">
            <a:extLst>
              <a:ext uri="{FF2B5EF4-FFF2-40B4-BE49-F238E27FC236}">
                <a16:creationId xmlns:a16="http://schemas.microsoft.com/office/drawing/2014/main" id="{FCA66F44-55B5-4FAD-868A-0078134EE8A6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0" y="5927191"/>
            <a:ext cx="1507680" cy="1065960"/>
          </a:xfrm>
          <a:prstGeom prst="rect">
            <a:avLst/>
          </a:prstGeom>
          <a:ln w="0">
            <a:noFill/>
          </a:ln>
        </p:spPr>
      </p:pic>
      <p:sp>
        <p:nvSpPr>
          <p:cNvPr id="8" name="TextShape 4">
            <a:extLst>
              <a:ext uri="{FF2B5EF4-FFF2-40B4-BE49-F238E27FC236}">
                <a16:creationId xmlns:a16="http://schemas.microsoft.com/office/drawing/2014/main" id="{5BC1358B-8C26-492D-8795-31F42E950D02}"/>
              </a:ext>
            </a:extLst>
          </p:cNvPr>
          <p:cNvSpPr txBox="1"/>
          <p:nvPr/>
        </p:nvSpPr>
        <p:spPr>
          <a:xfrm>
            <a:off x="11107865" y="6369886"/>
            <a:ext cx="8733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r>
              <a:rPr lang="it-IT" sz="1400" b="0" strike="noStrike" spc="-1" dirty="0">
                <a:latin typeface="Century"/>
              </a:rPr>
              <a:t>23</a:t>
            </a:r>
            <a:endParaRPr lang="it-IT" sz="1400" b="0" strike="noStrike" spc="-1" dirty="0">
              <a:latin typeface="Times New Roman"/>
            </a:endParaRPr>
          </a:p>
        </p:txBody>
      </p:sp>
      <p:sp>
        <p:nvSpPr>
          <p:cNvPr id="9" name="TextShape 2">
            <a:extLst>
              <a:ext uri="{FF2B5EF4-FFF2-40B4-BE49-F238E27FC236}">
                <a16:creationId xmlns:a16="http://schemas.microsoft.com/office/drawing/2014/main" id="{0EEB27A9-FE18-41D9-BC71-0641D191A920}"/>
              </a:ext>
            </a:extLst>
          </p:cNvPr>
          <p:cNvSpPr txBox="1"/>
          <p:nvPr/>
        </p:nvSpPr>
        <p:spPr>
          <a:xfrm>
            <a:off x="569648" y="746628"/>
            <a:ext cx="11411577" cy="5327779"/>
          </a:xfrm>
          <a:prstGeom prst="rect">
            <a:avLst/>
          </a:prstGeom>
          <a:noFill/>
          <a:ln w="0">
            <a:noFill/>
          </a:ln>
        </p:spPr>
        <p:txBody>
          <a:bodyPr numCol="1">
            <a:noAutofit/>
          </a:bodyPr>
          <a:lstStyle/>
          <a:p>
            <a:endParaRPr lang="en-US" dirty="0">
              <a:latin typeface="Century" panose="02040604050505020304" pitchFamily="18" charset="0"/>
            </a:endParaRPr>
          </a:p>
          <a:p>
            <a:r>
              <a:rPr lang="en-US" dirty="0">
                <a:latin typeface="Century" panose="02040604050505020304" pitchFamily="18" charset="0"/>
              </a:rPr>
              <a:t>On the test set I got an accuracy of 0.79.</a:t>
            </a:r>
            <a:endParaRPr lang="it-IT" dirty="0">
              <a:latin typeface="Century" panose="02040604050505020304" pitchFamily="18" charset="0"/>
            </a:endParaRP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A1574B24-C32C-4F2A-AE9D-BCBFC824835E}"/>
              </a:ext>
            </a:extLst>
          </p:cNvPr>
          <p:cNvSpPr/>
          <p:nvPr/>
        </p:nvSpPr>
        <p:spPr>
          <a:xfrm>
            <a:off x="-542106" y="-9331"/>
            <a:ext cx="4579085" cy="569523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sz="2000" dirty="0">
                <a:solidFill>
                  <a:schemeClr val="bg1"/>
                </a:solidFill>
                <a:effectLst>
                  <a:outerShdw blurRad="50800" dist="50800" algn="ctr" rotWithShape="0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rPr>
              <a:t>         3 – CLASSIFICATION MODELS</a:t>
            </a:r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3F07BCE0-AE3C-4A8D-8AFA-FEF068DD6AE3}"/>
              </a:ext>
            </a:extLst>
          </p:cNvPr>
          <p:cNvSpPr txBox="1">
            <a:spLocks/>
          </p:cNvSpPr>
          <p:nvPr/>
        </p:nvSpPr>
        <p:spPr>
          <a:xfrm>
            <a:off x="1760706" y="22381"/>
            <a:ext cx="10431292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latin typeface="Book Antiqua" panose="02040602050305030304" pitchFamily="18" charset="0"/>
              </a:rPr>
              <a:t>Logistic Regression </a:t>
            </a: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920C9A7A-BF57-430B-B093-C0B7C507A2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53840" y="1516225"/>
            <a:ext cx="4674132" cy="40840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40ABF862-6E35-4CFC-8F37-5AF5D5C0448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4031" y="1747996"/>
            <a:ext cx="4711702" cy="3824352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Casella di testo 2">
            <a:extLst>
              <a:ext uri="{FF2B5EF4-FFF2-40B4-BE49-F238E27FC236}">
                <a16:creationId xmlns:a16="http://schemas.microsoft.com/office/drawing/2014/main" id="{7F2BE10B-29B1-4C31-8B05-ED2CA7C40C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92135" y="5600289"/>
            <a:ext cx="3037114" cy="4411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it-IT" sz="16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Confusion</a:t>
            </a:r>
            <a:r>
              <a:rPr lang="it-IT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Matrix</a:t>
            </a:r>
            <a:endParaRPr lang="en-US" sz="16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5" name="Casella di testo 2">
            <a:extLst>
              <a:ext uri="{FF2B5EF4-FFF2-40B4-BE49-F238E27FC236}">
                <a16:creationId xmlns:a16="http://schemas.microsoft.com/office/drawing/2014/main" id="{442DAB4D-C9D0-4488-BBA4-582D11D3E4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01325" y="5621952"/>
            <a:ext cx="3037114" cy="4411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it-IT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Learning Curve</a:t>
            </a:r>
            <a:endParaRPr lang="en-US" sz="16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75393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9">
            <a:extLst>
              <a:ext uri="{FF2B5EF4-FFF2-40B4-BE49-F238E27FC236}">
                <a16:creationId xmlns:a16="http://schemas.microsoft.com/office/drawing/2014/main" id="{FCA66F44-55B5-4FAD-868A-0078134EE8A6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0" y="5927191"/>
            <a:ext cx="1507680" cy="1065960"/>
          </a:xfrm>
          <a:prstGeom prst="rect">
            <a:avLst/>
          </a:prstGeom>
          <a:ln w="0">
            <a:noFill/>
          </a:ln>
        </p:spPr>
      </p:pic>
      <p:sp>
        <p:nvSpPr>
          <p:cNvPr id="8" name="TextShape 4">
            <a:extLst>
              <a:ext uri="{FF2B5EF4-FFF2-40B4-BE49-F238E27FC236}">
                <a16:creationId xmlns:a16="http://schemas.microsoft.com/office/drawing/2014/main" id="{5BC1358B-8C26-492D-8795-31F42E950D02}"/>
              </a:ext>
            </a:extLst>
          </p:cNvPr>
          <p:cNvSpPr txBox="1"/>
          <p:nvPr/>
        </p:nvSpPr>
        <p:spPr>
          <a:xfrm>
            <a:off x="11107865" y="6369886"/>
            <a:ext cx="8733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r>
              <a:rPr lang="it-IT" sz="1400" b="0" strike="noStrike" spc="-1" dirty="0">
                <a:latin typeface="Century"/>
              </a:rPr>
              <a:t>24</a:t>
            </a:r>
            <a:endParaRPr lang="it-IT" sz="1400" b="0" strike="noStrike" spc="-1" dirty="0">
              <a:latin typeface="Times New Roman"/>
            </a:endParaRPr>
          </a:p>
        </p:txBody>
      </p:sp>
      <p:sp>
        <p:nvSpPr>
          <p:cNvPr id="9" name="TextShape 2">
            <a:extLst>
              <a:ext uri="{FF2B5EF4-FFF2-40B4-BE49-F238E27FC236}">
                <a16:creationId xmlns:a16="http://schemas.microsoft.com/office/drawing/2014/main" id="{0EEB27A9-FE18-41D9-BC71-0641D191A920}"/>
              </a:ext>
            </a:extLst>
          </p:cNvPr>
          <p:cNvSpPr txBox="1"/>
          <p:nvPr/>
        </p:nvSpPr>
        <p:spPr>
          <a:xfrm>
            <a:off x="569648" y="746628"/>
            <a:ext cx="11411577" cy="5327779"/>
          </a:xfrm>
          <a:prstGeom prst="rect">
            <a:avLst/>
          </a:prstGeom>
          <a:noFill/>
          <a:ln w="0">
            <a:noFill/>
          </a:ln>
        </p:spPr>
        <p:txBody>
          <a:bodyPr numCol="1">
            <a:noAutofit/>
          </a:bodyPr>
          <a:lstStyle/>
          <a:p>
            <a:endParaRPr lang="en-US" dirty="0">
              <a:latin typeface="Century" panose="02040604050505020304" pitchFamily="18" charset="0"/>
            </a:endParaRPr>
          </a:p>
          <a:p>
            <a:r>
              <a:rPr lang="en-US" dirty="0">
                <a:latin typeface="Century" panose="02040604050505020304" pitchFamily="18" charset="0"/>
              </a:rPr>
              <a:t>The only set of hyperparameters used for the tuning phase are the values of K</a:t>
            </a:r>
            <a:r>
              <a:rPr lang="en-US" dirty="0">
                <a:latin typeface="Book Antiqua" panose="02040602050305030304" pitchFamily="18" charset="0"/>
              </a:rPr>
              <a:t>:</a:t>
            </a:r>
            <a:r>
              <a:rPr lang="en-US" dirty="0">
                <a:latin typeface="Century" panose="02040604050505020304" pitchFamily="18" charset="0"/>
              </a:rPr>
              <a:t> 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Century" panose="02040604050505020304" pitchFamily="18" charset="0"/>
              </a:rPr>
              <a:t>K in </a:t>
            </a:r>
            <a:r>
              <a:rPr lang="en-US" i="1" dirty="0">
                <a:latin typeface="Book Antiqua" panose="02040602050305030304" pitchFamily="18" charset="0"/>
              </a:rPr>
              <a:t>[ 1, 4, 7, 13, … ,1876,1951,2029, … ,7204, 7351 ]: </a:t>
            </a:r>
            <a:r>
              <a:rPr lang="en-US" dirty="0">
                <a:latin typeface="Century" panose="02040604050505020304" pitchFamily="18" charset="0"/>
              </a:rPr>
              <a:t>the number of nearest closest neighbors. </a:t>
            </a:r>
            <a:endParaRPr lang="it-IT" dirty="0">
              <a:latin typeface="Century" panose="02040604050505020304" pitchFamily="18" charset="0"/>
            </a:endParaRPr>
          </a:p>
          <a:p>
            <a:pPr>
              <a:lnSpc>
                <a:spcPct val="150000"/>
              </a:lnSpc>
            </a:pPr>
            <a:endParaRPr lang="it-IT" dirty="0">
              <a:latin typeface="Century" panose="02040604050505020304" pitchFamily="18" charset="0"/>
            </a:endParaRPr>
          </a:p>
          <a:p>
            <a:pPr>
              <a:lnSpc>
                <a:spcPct val="150000"/>
              </a:lnSpc>
            </a:pPr>
            <a:endParaRPr lang="it-IT" dirty="0">
              <a:latin typeface="Century" panose="02040604050505020304" pitchFamily="18" charset="0"/>
            </a:endParaRPr>
          </a:p>
          <a:p>
            <a:pPr>
              <a:lnSpc>
                <a:spcPct val="150000"/>
              </a:lnSpc>
            </a:pPr>
            <a:endParaRPr lang="it-IT" dirty="0">
              <a:latin typeface="Century" panose="02040604050505020304" pitchFamily="18" charset="0"/>
            </a:endParaRPr>
          </a:p>
          <a:p>
            <a:pPr>
              <a:lnSpc>
                <a:spcPct val="150000"/>
              </a:lnSpc>
            </a:pPr>
            <a:r>
              <a:rPr lang="it-IT" dirty="0">
                <a:latin typeface="Century" panose="02040604050505020304" pitchFamily="18" charset="0"/>
              </a:rPr>
              <a:t>The </a:t>
            </a:r>
            <a:r>
              <a:rPr lang="it-IT" dirty="0" err="1">
                <a:latin typeface="Century" panose="02040604050505020304" pitchFamily="18" charset="0"/>
              </a:rPr>
              <a:t>value</a:t>
            </a:r>
            <a:r>
              <a:rPr lang="it-IT" dirty="0">
                <a:latin typeface="Century" panose="02040604050505020304" pitchFamily="18" charset="0"/>
              </a:rPr>
              <a:t> </a:t>
            </a:r>
            <a:r>
              <a:rPr lang="it-IT" dirty="0" err="1">
                <a:latin typeface="Century" panose="02040604050505020304" pitchFamily="18" charset="0"/>
              </a:rPr>
              <a:t>obtained</a:t>
            </a:r>
            <a:r>
              <a:rPr lang="it-IT" dirty="0">
                <a:latin typeface="Century" panose="02040604050505020304" pitchFamily="18" charset="0"/>
              </a:rPr>
              <a:t> </a:t>
            </a:r>
            <a:r>
              <a:rPr lang="it-IT" dirty="0" err="1">
                <a:latin typeface="Century" panose="02040604050505020304" pitchFamily="18" charset="0"/>
              </a:rPr>
              <a:t>is</a:t>
            </a:r>
            <a:r>
              <a:rPr lang="it-IT" dirty="0">
                <a:latin typeface="Book Antiqua" panose="02040602050305030304" pitchFamily="18" charset="0"/>
              </a:rPr>
              <a:t>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>
                <a:latin typeface="Century" panose="02040604050505020304" pitchFamily="18" charset="0"/>
              </a:rPr>
              <a:t>K = </a:t>
            </a:r>
            <a:r>
              <a:rPr lang="it-IT" sz="2000" i="1" dirty="0">
                <a:latin typeface="Book Antiqua" panose="02040602050305030304" pitchFamily="18" charset="0"/>
              </a:rPr>
              <a:t>4921</a:t>
            </a: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A1574B24-C32C-4F2A-AE9D-BCBFC824835E}"/>
              </a:ext>
            </a:extLst>
          </p:cNvPr>
          <p:cNvSpPr/>
          <p:nvPr/>
        </p:nvSpPr>
        <p:spPr>
          <a:xfrm>
            <a:off x="-542106" y="-9331"/>
            <a:ext cx="4579085" cy="569523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sz="2000" dirty="0">
                <a:solidFill>
                  <a:schemeClr val="bg1"/>
                </a:solidFill>
                <a:effectLst>
                  <a:outerShdw blurRad="50800" dist="50800" algn="ctr" rotWithShape="0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rPr>
              <a:t>         3 – CLASSIFICATION MODELS</a:t>
            </a:r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3F07BCE0-AE3C-4A8D-8AFA-FEF068DD6AE3}"/>
              </a:ext>
            </a:extLst>
          </p:cNvPr>
          <p:cNvSpPr txBox="1">
            <a:spLocks/>
          </p:cNvSpPr>
          <p:nvPr/>
        </p:nvSpPr>
        <p:spPr>
          <a:xfrm>
            <a:off x="1760706" y="22381"/>
            <a:ext cx="10431292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latin typeface="Book Antiqua" panose="02040602050305030304" pitchFamily="18" charset="0"/>
              </a:rPr>
              <a:t>K-Nearest Neighbor</a:t>
            </a:r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0FD238BE-F684-4E23-8E89-91462098AB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2026" y="2432074"/>
            <a:ext cx="6405675" cy="3409899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Casella di testo 2">
            <a:extLst>
              <a:ext uri="{FF2B5EF4-FFF2-40B4-BE49-F238E27FC236}">
                <a16:creationId xmlns:a16="http://schemas.microsoft.com/office/drawing/2014/main" id="{631896B3-7DCD-4E2D-9F98-85FFD6588D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75436" y="5841973"/>
            <a:ext cx="3037114" cy="4411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it-IT" sz="1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Tuning Phase on </a:t>
            </a:r>
            <a:r>
              <a:rPr lang="it-IT" sz="1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Validation</a:t>
            </a:r>
            <a:r>
              <a:rPr lang="it-IT" sz="1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set</a:t>
            </a:r>
            <a:endParaRPr lang="en-US" sz="14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83351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9">
            <a:extLst>
              <a:ext uri="{FF2B5EF4-FFF2-40B4-BE49-F238E27FC236}">
                <a16:creationId xmlns:a16="http://schemas.microsoft.com/office/drawing/2014/main" id="{FCA66F44-55B5-4FAD-868A-0078134EE8A6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0" y="5927191"/>
            <a:ext cx="1507680" cy="1065960"/>
          </a:xfrm>
          <a:prstGeom prst="rect">
            <a:avLst/>
          </a:prstGeom>
          <a:ln w="0">
            <a:noFill/>
          </a:ln>
        </p:spPr>
      </p:pic>
      <p:sp>
        <p:nvSpPr>
          <p:cNvPr id="8" name="TextShape 4">
            <a:extLst>
              <a:ext uri="{FF2B5EF4-FFF2-40B4-BE49-F238E27FC236}">
                <a16:creationId xmlns:a16="http://schemas.microsoft.com/office/drawing/2014/main" id="{5BC1358B-8C26-492D-8795-31F42E950D02}"/>
              </a:ext>
            </a:extLst>
          </p:cNvPr>
          <p:cNvSpPr txBox="1"/>
          <p:nvPr/>
        </p:nvSpPr>
        <p:spPr>
          <a:xfrm>
            <a:off x="11107865" y="6369886"/>
            <a:ext cx="8733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r>
              <a:rPr lang="it-IT" sz="1400" spc="-1" dirty="0">
                <a:latin typeface="Century"/>
              </a:rPr>
              <a:t>25</a:t>
            </a:r>
            <a:endParaRPr lang="it-IT" sz="1400" b="0" strike="noStrike" spc="-1" dirty="0">
              <a:latin typeface="Times New Roman"/>
            </a:endParaRPr>
          </a:p>
        </p:txBody>
      </p:sp>
      <p:sp>
        <p:nvSpPr>
          <p:cNvPr id="9" name="TextShape 2">
            <a:extLst>
              <a:ext uri="{FF2B5EF4-FFF2-40B4-BE49-F238E27FC236}">
                <a16:creationId xmlns:a16="http://schemas.microsoft.com/office/drawing/2014/main" id="{0EEB27A9-FE18-41D9-BC71-0641D191A920}"/>
              </a:ext>
            </a:extLst>
          </p:cNvPr>
          <p:cNvSpPr txBox="1"/>
          <p:nvPr/>
        </p:nvSpPr>
        <p:spPr>
          <a:xfrm>
            <a:off x="569648" y="746628"/>
            <a:ext cx="11411577" cy="5327779"/>
          </a:xfrm>
          <a:prstGeom prst="rect">
            <a:avLst/>
          </a:prstGeom>
          <a:noFill/>
          <a:ln w="0">
            <a:noFill/>
          </a:ln>
        </p:spPr>
        <p:txBody>
          <a:bodyPr numCol="1">
            <a:noAutofit/>
          </a:bodyPr>
          <a:lstStyle/>
          <a:p>
            <a:endParaRPr lang="en-US" dirty="0">
              <a:latin typeface="Century" panose="02040604050505020304" pitchFamily="18" charset="0"/>
            </a:endParaRPr>
          </a:p>
          <a:p>
            <a:r>
              <a:rPr lang="en-US" dirty="0">
                <a:latin typeface="Century" panose="02040604050505020304" pitchFamily="18" charset="0"/>
              </a:rPr>
              <a:t>The accuracy value obtained is 0.82.</a:t>
            </a:r>
            <a:endParaRPr lang="it-IT" dirty="0">
              <a:latin typeface="Century" panose="02040604050505020304" pitchFamily="18" charset="0"/>
            </a:endParaRP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A1574B24-C32C-4F2A-AE9D-BCBFC824835E}"/>
              </a:ext>
            </a:extLst>
          </p:cNvPr>
          <p:cNvSpPr/>
          <p:nvPr/>
        </p:nvSpPr>
        <p:spPr>
          <a:xfrm>
            <a:off x="-542106" y="-9331"/>
            <a:ext cx="4579085" cy="569523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sz="2000" dirty="0">
                <a:solidFill>
                  <a:schemeClr val="bg1"/>
                </a:solidFill>
                <a:effectLst>
                  <a:outerShdw blurRad="50800" dist="50800" algn="ctr" rotWithShape="0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rPr>
              <a:t>         3 – CLASSIFICATION MODELS</a:t>
            </a:r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3F07BCE0-AE3C-4A8D-8AFA-FEF068DD6AE3}"/>
              </a:ext>
            </a:extLst>
          </p:cNvPr>
          <p:cNvSpPr txBox="1">
            <a:spLocks/>
          </p:cNvSpPr>
          <p:nvPr/>
        </p:nvSpPr>
        <p:spPr>
          <a:xfrm>
            <a:off x="1760706" y="22381"/>
            <a:ext cx="10431292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latin typeface="Book Antiqua" panose="02040602050305030304" pitchFamily="18" charset="0"/>
              </a:rPr>
              <a:t>K-Nearest Neighbor</a:t>
            </a: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920C9A7A-BF57-430B-B093-C0B7C507A2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53840" y="1519540"/>
            <a:ext cx="4674132" cy="40774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40ABF862-6E35-4CFC-8F37-5AF5D5C044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764031" y="1792274"/>
            <a:ext cx="4711702" cy="3735795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Casella di testo 2">
            <a:extLst>
              <a:ext uri="{FF2B5EF4-FFF2-40B4-BE49-F238E27FC236}">
                <a16:creationId xmlns:a16="http://schemas.microsoft.com/office/drawing/2014/main" id="{7F2BE10B-29B1-4C31-8B05-ED2CA7C40C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92135" y="5600289"/>
            <a:ext cx="3037114" cy="4411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it-IT" sz="16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Confusion</a:t>
            </a:r>
            <a:r>
              <a:rPr lang="it-IT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Matrix</a:t>
            </a:r>
            <a:endParaRPr lang="en-US" sz="16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5" name="Casella di testo 2">
            <a:extLst>
              <a:ext uri="{FF2B5EF4-FFF2-40B4-BE49-F238E27FC236}">
                <a16:creationId xmlns:a16="http://schemas.microsoft.com/office/drawing/2014/main" id="{442DAB4D-C9D0-4488-BBA4-582D11D3E4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01325" y="5621952"/>
            <a:ext cx="3037114" cy="4411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it-IT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Learning Curve</a:t>
            </a:r>
            <a:endParaRPr lang="en-US" sz="16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12465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9">
            <a:extLst>
              <a:ext uri="{FF2B5EF4-FFF2-40B4-BE49-F238E27FC236}">
                <a16:creationId xmlns:a16="http://schemas.microsoft.com/office/drawing/2014/main" id="{FCA66F44-55B5-4FAD-868A-0078134EE8A6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0" y="5927191"/>
            <a:ext cx="1507680" cy="1065960"/>
          </a:xfrm>
          <a:prstGeom prst="rect">
            <a:avLst/>
          </a:prstGeom>
          <a:ln w="0">
            <a:noFill/>
          </a:ln>
        </p:spPr>
      </p:pic>
      <p:sp>
        <p:nvSpPr>
          <p:cNvPr id="8" name="TextShape 4">
            <a:extLst>
              <a:ext uri="{FF2B5EF4-FFF2-40B4-BE49-F238E27FC236}">
                <a16:creationId xmlns:a16="http://schemas.microsoft.com/office/drawing/2014/main" id="{5BC1358B-8C26-492D-8795-31F42E950D02}"/>
              </a:ext>
            </a:extLst>
          </p:cNvPr>
          <p:cNvSpPr txBox="1"/>
          <p:nvPr/>
        </p:nvSpPr>
        <p:spPr>
          <a:xfrm>
            <a:off x="11107865" y="6369886"/>
            <a:ext cx="8733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r>
              <a:rPr lang="it-IT" sz="1400" b="0" strike="noStrike" spc="-1" dirty="0">
                <a:latin typeface="Century"/>
              </a:rPr>
              <a:t>26</a:t>
            </a:r>
            <a:endParaRPr lang="it-IT" sz="1400" b="0" strike="noStrike" spc="-1" dirty="0">
              <a:latin typeface="Times New Roman"/>
            </a:endParaRPr>
          </a:p>
        </p:txBody>
      </p:sp>
      <p:sp>
        <p:nvSpPr>
          <p:cNvPr id="9" name="TextShape 2">
            <a:extLst>
              <a:ext uri="{FF2B5EF4-FFF2-40B4-BE49-F238E27FC236}">
                <a16:creationId xmlns:a16="http://schemas.microsoft.com/office/drawing/2014/main" id="{0EEB27A9-FE18-41D9-BC71-0641D191A920}"/>
              </a:ext>
            </a:extLst>
          </p:cNvPr>
          <p:cNvSpPr txBox="1"/>
          <p:nvPr/>
        </p:nvSpPr>
        <p:spPr>
          <a:xfrm>
            <a:off x="569648" y="746628"/>
            <a:ext cx="11411577" cy="5327779"/>
          </a:xfrm>
          <a:prstGeom prst="rect">
            <a:avLst/>
          </a:prstGeom>
          <a:noFill/>
          <a:ln w="0">
            <a:noFill/>
          </a:ln>
        </p:spPr>
        <p:txBody>
          <a:bodyPr numCol="1">
            <a:noAutofit/>
          </a:bodyPr>
          <a:lstStyle/>
          <a:p>
            <a:pPr>
              <a:lnSpc>
                <a:spcPct val="150000"/>
              </a:lnSpc>
            </a:pPr>
            <a:endParaRPr lang="en-US" dirty="0">
              <a:latin typeface="Century" panose="020406040505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latin typeface="Century" panose="02040604050505020304" pitchFamily="18" charset="0"/>
              </a:rPr>
              <a:t>The hyperparameter sets for the tuning phase are as follows</a:t>
            </a:r>
            <a:r>
              <a:rPr lang="en-US" dirty="0">
                <a:latin typeface="Book Antiqua" panose="02040602050305030304" pitchFamily="18" charset="0"/>
              </a:rPr>
              <a:t>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Century" panose="02040604050505020304" pitchFamily="18" charset="0"/>
              </a:rPr>
              <a:t>Criterion in </a:t>
            </a:r>
            <a:r>
              <a:rPr lang="en-US" i="1" dirty="0">
                <a:latin typeface="Book Antiqua" panose="02040602050305030304" pitchFamily="18" charset="0"/>
              </a:rPr>
              <a:t>[ “</a:t>
            </a:r>
            <a:r>
              <a:rPr lang="en-US" i="1" dirty="0" err="1">
                <a:latin typeface="Book Antiqua" panose="02040602050305030304" pitchFamily="18" charset="0"/>
              </a:rPr>
              <a:t>gini</a:t>
            </a:r>
            <a:r>
              <a:rPr lang="en-US" i="1" dirty="0">
                <a:latin typeface="Book Antiqua" panose="02040602050305030304" pitchFamily="18" charset="0"/>
              </a:rPr>
              <a:t>”, “entropy” ]: </a:t>
            </a:r>
            <a:r>
              <a:rPr lang="en-US" dirty="0">
                <a:latin typeface="Century" panose="02040604050505020304" pitchFamily="18" charset="0"/>
              </a:rPr>
              <a:t>type of impurity measurement.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>
                <a:latin typeface="Century" panose="02040604050505020304" pitchFamily="18" charset="0"/>
              </a:rPr>
              <a:t>Max_depth</a:t>
            </a:r>
            <a:r>
              <a:rPr lang="en-US" dirty="0">
                <a:latin typeface="Century" panose="02040604050505020304" pitchFamily="18" charset="0"/>
              </a:rPr>
              <a:t> in </a:t>
            </a:r>
            <a:r>
              <a:rPr lang="en-US" i="1" dirty="0">
                <a:latin typeface="Book Antiqua" panose="02040602050305030304" pitchFamily="18" charset="0"/>
              </a:rPr>
              <a:t>[ 15, 20, 25, 30, 35, 40, 45, 50, 60, 65, 70, 75 ]: </a:t>
            </a:r>
            <a:r>
              <a:rPr lang="en-US" dirty="0">
                <a:latin typeface="Century" panose="02040604050505020304" pitchFamily="18" charset="0"/>
              </a:rPr>
              <a:t>the maximum depth of the tree.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>
                <a:latin typeface="Century" panose="02040604050505020304" pitchFamily="18" charset="0"/>
              </a:rPr>
              <a:t>Min_samples_splits</a:t>
            </a:r>
            <a:r>
              <a:rPr lang="en-US" dirty="0">
                <a:latin typeface="Century" panose="02040604050505020304" pitchFamily="18" charset="0"/>
              </a:rPr>
              <a:t> in </a:t>
            </a:r>
            <a:r>
              <a:rPr lang="en-US" i="1" dirty="0">
                <a:latin typeface="Book Antiqua" panose="02040602050305030304" pitchFamily="18" charset="0"/>
              </a:rPr>
              <a:t>[ 4, 6, 8, 10, 12, 14, 16, 18, 20 ]: </a:t>
            </a:r>
            <a:r>
              <a:rPr lang="en-US" dirty="0">
                <a:latin typeface="Century" panose="02040604050505020304" pitchFamily="18" charset="0"/>
              </a:rPr>
              <a:t>the minimum number of samples in a node to</a:t>
            </a:r>
            <a:endParaRPr lang="it-IT" dirty="0">
              <a:latin typeface="Century" panose="02040604050505020304" pitchFamily="18" charset="0"/>
            </a:endParaRPr>
          </a:p>
          <a:p>
            <a:pPr>
              <a:lnSpc>
                <a:spcPct val="150000"/>
              </a:lnSpc>
            </a:pPr>
            <a:endParaRPr lang="it-IT" dirty="0">
              <a:latin typeface="Century" panose="02040604050505020304" pitchFamily="18" charset="0"/>
            </a:endParaRPr>
          </a:p>
          <a:p>
            <a:pPr>
              <a:lnSpc>
                <a:spcPct val="150000"/>
              </a:lnSpc>
            </a:pPr>
            <a:endParaRPr lang="it-IT" dirty="0">
              <a:latin typeface="Century" panose="02040604050505020304" pitchFamily="18" charset="0"/>
            </a:endParaRPr>
          </a:p>
          <a:p>
            <a:pPr>
              <a:lnSpc>
                <a:spcPct val="150000"/>
              </a:lnSpc>
            </a:pPr>
            <a:r>
              <a:rPr lang="it-IT" dirty="0">
                <a:latin typeface="Century" panose="02040604050505020304" pitchFamily="18" charset="0"/>
              </a:rPr>
              <a:t>The </a:t>
            </a:r>
            <a:r>
              <a:rPr lang="it-IT" dirty="0" err="1">
                <a:latin typeface="Century" panose="02040604050505020304" pitchFamily="18" charset="0"/>
              </a:rPr>
              <a:t>value</a:t>
            </a:r>
            <a:r>
              <a:rPr lang="it-IT" dirty="0">
                <a:latin typeface="Century" panose="02040604050505020304" pitchFamily="18" charset="0"/>
              </a:rPr>
              <a:t> </a:t>
            </a:r>
            <a:r>
              <a:rPr lang="it-IT" dirty="0" err="1">
                <a:latin typeface="Century" panose="02040604050505020304" pitchFamily="18" charset="0"/>
              </a:rPr>
              <a:t>obtained</a:t>
            </a:r>
            <a:r>
              <a:rPr lang="it-IT" dirty="0">
                <a:latin typeface="Century" panose="02040604050505020304" pitchFamily="18" charset="0"/>
              </a:rPr>
              <a:t> </a:t>
            </a:r>
            <a:r>
              <a:rPr lang="it-IT" dirty="0" err="1">
                <a:latin typeface="Century" panose="02040604050505020304" pitchFamily="18" charset="0"/>
              </a:rPr>
              <a:t>is</a:t>
            </a:r>
            <a:r>
              <a:rPr lang="it-IT" dirty="0">
                <a:latin typeface="Book Antiqua" panose="02040602050305030304" pitchFamily="18" charset="0"/>
              </a:rPr>
              <a:t>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 err="1">
                <a:latin typeface="Century" panose="02040604050505020304" pitchFamily="18" charset="0"/>
              </a:rPr>
              <a:t>Criterion</a:t>
            </a:r>
            <a:r>
              <a:rPr lang="it-IT" dirty="0">
                <a:latin typeface="Century" panose="02040604050505020304" pitchFamily="18" charset="0"/>
              </a:rPr>
              <a:t> = </a:t>
            </a:r>
            <a:r>
              <a:rPr lang="it-IT" sz="2000" i="1" dirty="0" err="1">
                <a:latin typeface="Book Antiqua" panose="02040602050305030304" pitchFamily="18" charset="0"/>
              </a:rPr>
              <a:t>gini</a:t>
            </a:r>
            <a:endParaRPr lang="it-IT" i="1" dirty="0">
              <a:latin typeface="Book Antiqua" panose="0204060205030503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i="1" dirty="0" err="1">
                <a:latin typeface="Century" panose="02040604050505020304" pitchFamily="18" charset="0"/>
              </a:rPr>
              <a:t>Max_depth</a:t>
            </a:r>
            <a:r>
              <a:rPr lang="it-IT" i="1" dirty="0">
                <a:latin typeface="Century" panose="02040604050505020304" pitchFamily="18" charset="0"/>
              </a:rPr>
              <a:t> = </a:t>
            </a:r>
            <a:r>
              <a:rPr lang="it-IT" sz="2000" i="1" dirty="0">
                <a:latin typeface="Book Antiqua" panose="02040602050305030304" pitchFamily="18" charset="0"/>
              </a:rPr>
              <a:t>15</a:t>
            </a:r>
            <a:endParaRPr lang="it-IT" i="1" dirty="0">
              <a:latin typeface="Book Antiqua" panose="0204060205030503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i="1" dirty="0" err="1">
                <a:latin typeface="Century" panose="02040604050505020304" pitchFamily="18" charset="0"/>
              </a:rPr>
              <a:t>Min_samples</a:t>
            </a:r>
            <a:r>
              <a:rPr lang="it-IT" i="1" dirty="0">
                <a:latin typeface="Century" panose="02040604050505020304" pitchFamily="18" charset="0"/>
              </a:rPr>
              <a:t> = </a:t>
            </a:r>
            <a:r>
              <a:rPr lang="it-IT" sz="2000" i="1" dirty="0">
                <a:latin typeface="Book Antiqua" panose="02040602050305030304" pitchFamily="18" charset="0"/>
              </a:rPr>
              <a:t>6</a:t>
            </a:r>
            <a:endParaRPr lang="it-IT" i="1" dirty="0">
              <a:latin typeface="Book Antiqua" panose="02040602050305030304" pitchFamily="18" charset="0"/>
            </a:endParaRP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A1574B24-C32C-4F2A-AE9D-BCBFC824835E}"/>
              </a:ext>
            </a:extLst>
          </p:cNvPr>
          <p:cNvSpPr/>
          <p:nvPr/>
        </p:nvSpPr>
        <p:spPr>
          <a:xfrm>
            <a:off x="-542106" y="-9331"/>
            <a:ext cx="4579085" cy="569523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sz="2000" dirty="0">
                <a:solidFill>
                  <a:schemeClr val="bg1"/>
                </a:solidFill>
                <a:effectLst>
                  <a:outerShdw blurRad="50800" dist="50800" algn="ctr" rotWithShape="0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rPr>
              <a:t>         3 – CLASSIFICATION MODELS</a:t>
            </a:r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3F07BCE0-AE3C-4A8D-8AFA-FEF068DD6AE3}"/>
              </a:ext>
            </a:extLst>
          </p:cNvPr>
          <p:cNvSpPr txBox="1">
            <a:spLocks/>
          </p:cNvSpPr>
          <p:nvPr/>
        </p:nvSpPr>
        <p:spPr>
          <a:xfrm>
            <a:off x="1760706" y="22381"/>
            <a:ext cx="10431292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latin typeface="Book Antiqua" panose="02040602050305030304" pitchFamily="18" charset="0"/>
              </a:rPr>
              <a:t>Decision Tree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4A3B110F-7C11-44DC-A773-23DC44F0AC76}"/>
              </a:ext>
            </a:extLst>
          </p:cNvPr>
          <p:cNvSpPr txBox="1"/>
          <p:nvPr/>
        </p:nvSpPr>
        <p:spPr>
          <a:xfrm>
            <a:off x="1332691" y="2860570"/>
            <a:ext cx="4523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entury" panose="02040604050505020304" pitchFamily="18" charset="0"/>
              </a:rPr>
              <a:t>be considered for further splitting.</a:t>
            </a:r>
            <a:endParaRPr lang="it-IT" dirty="0">
              <a:latin typeface="Century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00722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9">
            <a:extLst>
              <a:ext uri="{FF2B5EF4-FFF2-40B4-BE49-F238E27FC236}">
                <a16:creationId xmlns:a16="http://schemas.microsoft.com/office/drawing/2014/main" id="{FCA66F44-55B5-4FAD-868A-0078134EE8A6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0" y="5927191"/>
            <a:ext cx="1507680" cy="1065960"/>
          </a:xfrm>
          <a:prstGeom prst="rect">
            <a:avLst/>
          </a:prstGeom>
          <a:ln w="0">
            <a:noFill/>
          </a:ln>
        </p:spPr>
      </p:pic>
      <p:sp>
        <p:nvSpPr>
          <p:cNvPr id="8" name="TextShape 4">
            <a:extLst>
              <a:ext uri="{FF2B5EF4-FFF2-40B4-BE49-F238E27FC236}">
                <a16:creationId xmlns:a16="http://schemas.microsoft.com/office/drawing/2014/main" id="{5BC1358B-8C26-492D-8795-31F42E950D02}"/>
              </a:ext>
            </a:extLst>
          </p:cNvPr>
          <p:cNvSpPr txBox="1"/>
          <p:nvPr/>
        </p:nvSpPr>
        <p:spPr>
          <a:xfrm>
            <a:off x="11107865" y="6369886"/>
            <a:ext cx="8733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r>
              <a:rPr lang="it-IT" sz="1400" b="0" strike="noStrike" spc="-1" dirty="0">
                <a:latin typeface="Century"/>
              </a:rPr>
              <a:t>27</a:t>
            </a:r>
            <a:endParaRPr lang="it-IT" sz="1400" b="0" strike="noStrike" spc="-1" dirty="0">
              <a:latin typeface="Times New Roman"/>
            </a:endParaRPr>
          </a:p>
        </p:txBody>
      </p:sp>
      <p:sp>
        <p:nvSpPr>
          <p:cNvPr id="9" name="TextShape 2">
            <a:extLst>
              <a:ext uri="{FF2B5EF4-FFF2-40B4-BE49-F238E27FC236}">
                <a16:creationId xmlns:a16="http://schemas.microsoft.com/office/drawing/2014/main" id="{0EEB27A9-FE18-41D9-BC71-0641D191A920}"/>
              </a:ext>
            </a:extLst>
          </p:cNvPr>
          <p:cNvSpPr txBox="1"/>
          <p:nvPr/>
        </p:nvSpPr>
        <p:spPr>
          <a:xfrm>
            <a:off x="569648" y="746628"/>
            <a:ext cx="11411577" cy="5327779"/>
          </a:xfrm>
          <a:prstGeom prst="rect">
            <a:avLst/>
          </a:prstGeom>
          <a:noFill/>
          <a:ln w="0">
            <a:noFill/>
          </a:ln>
        </p:spPr>
        <p:txBody>
          <a:bodyPr numCol="1">
            <a:noAutofit/>
          </a:bodyPr>
          <a:lstStyle/>
          <a:p>
            <a:endParaRPr lang="en-US" dirty="0">
              <a:latin typeface="Century" panose="02040604050505020304" pitchFamily="18" charset="0"/>
            </a:endParaRPr>
          </a:p>
          <a:p>
            <a:r>
              <a:rPr lang="en-US" dirty="0">
                <a:latin typeface="Century" panose="02040604050505020304" pitchFamily="18" charset="0"/>
              </a:rPr>
              <a:t>The accuracy value obtained is 0.89.</a:t>
            </a:r>
            <a:endParaRPr lang="it-IT" dirty="0">
              <a:latin typeface="Century" panose="02040604050505020304" pitchFamily="18" charset="0"/>
            </a:endParaRP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A1574B24-C32C-4F2A-AE9D-BCBFC824835E}"/>
              </a:ext>
            </a:extLst>
          </p:cNvPr>
          <p:cNvSpPr/>
          <p:nvPr/>
        </p:nvSpPr>
        <p:spPr>
          <a:xfrm>
            <a:off x="-542106" y="-9331"/>
            <a:ext cx="4579085" cy="569523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sz="2000" dirty="0">
                <a:solidFill>
                  <a:schemeClr val="bg1"/>
                </a:solidFill>
                <a:effectLst>
                  <a:outerShdw blurRad="50800" dist="50800" algn="ctr" rotWithShape="0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rPr>
              <a:t>         3 – CLASSIFICATION MODELS</a:t>
            </a:r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3F07BCE0-AE3C-4A8D-8AFA-FEF068DD6AE3}"/>
              </a:ext>
            </a:extLst>
          </p:cNvPr>
          <p:cNvSpPr txBox="1">
            <a:spLocks/>
          </p:cNvSpPr>
          <p:nvPr/>
        </p:nvSpPr>
        <p:spPr>
          <a:xfrm>
            <a:off x="1760706" y="22381"/>
            <a:ext cx="10431292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latin typeface="Book Antiqua" panose="02040602050305030304" pitchFamily="18" charset="0"/>
              </a:rPr>
              <a:t>Decision Tree</a:t>
            </a: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920C9A7A-BF57-430B-B093-C0B7C507A2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53840" y="1578702"/>
            <a:ext cx="4674132" cy="3959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40ABF862-6E35-4CFC-8F37-5AF5D5C044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26191" y="1792274"/>
            <a:ext cx="4587381" cy="3735795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Casella di testo 2">
            <a:extLst>
              <a:ext uri="{FF2B5EF4-FFF2-40B4-BE49-F238E27FC236}">
                <a16:creationId xmlns:a16="http://schemas.microsoft.com/office/drawing/2014/main" id="{7F2BE10B-29B1-4C31-8B05-ED2CA7C40C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92135" y="5561377"/>
            <a:ext cx="3037114" cy="4411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it-IT" sz="16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Confusion</a:t>
            </a:r>
            <a:r>
              <a:rPr lang="it-IT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Matrix</a:t>
            </a:r>
            <a:endParaRPr lang="en-US" sz="16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5" name="Casella di testo 2">
            <a:extLst>
              <a:ext uri="{FF2B5EF4-FFF2-40B4-BE49-F238E27FC236}">
                <a16:creationId xmlns:a16="http://schemas.microsoft.com/office/drawing/2014/main" id="{442DAB4D-C9D0-4488-BBA4-582D11D3E4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01325" y="5573312"/>
            <a:ext cx="3037114" cy="4411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it-IT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Learning Curve</a:t>
            </a:r>
            <a:endParaRPr lang="en-US" sz="16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32510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9">
            <a:extLst>
              <a:ext uri="{FF2B5EF4-FFF2-40B4-BE49-F238E27FC236}">
                <a16:creationId xmlns:a16="http://schemas.microsoft.com/office/drawing/2014/main" id="{FCA66F44-55B5-4FAD-868A-0078134EE8A6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0" y="5927191"/>
            <a:ext cx="1507680" cy="1065960"/>
          </a:xfrm>
          <a:prstGeom prst="rect">
            <a:avLst/>
          </a:prstGeom>
          <a:ln w="0">
            <a:noFill/>
          </a:ln>
        </p:spPr>
      </p:pic>
      <p:sp>
        <p:nvSpPr>
          <p:cNvPr id="8" name="TextShape 4">
            <a:extLst>
              <a:ext uri="{FF2B5EF4-FFF2-40B4-BE49-F238E27FC236}">
                <a16:creationId xmlns:a16="http://schemas.microsoft.com/office/drawing/2014/main" id="{5BC1358B-8C26-492D-8795-31F42E950D02}"/>
              </a:ext>
            </a:extLst>
          </p:cNvPr>
          <p:cNvSpPr txBox="1"/>
          <p:nvPr/>
        </p:nvSpPr>
        <p:spPr>
          <a:xfrm>
            <a:off x="11107865" y="6369886"/>
            <a:ext cx="8733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400" b="0" i="0" u="none" strike="noStrike" kern="1200" cap="none" spc="-1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"/>
                <a:cs typeface="+mn-cs"/>
              </a:rPr>
              <a:t>28</a:t>
            </a:r>
            <a:endParaRPr kumimoji="0" lang="it-IT" sz="14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+mn-cs"/>
            </a:endParaRPr>
          </a:p>
        </p:txBody>
      </p:sp>
      <p:sp>
        <p:nvSpPr>
          <p:cNvPr id="9" name="TextShape 2">
            <a:extLst>
              <a:ext uri="{FF2B5EF4-FFF2-40B4-BE49-F238E27FC236}">
                <a16:creationId xmlns:a16="http://schemas.microsoft.com/office/drawing/2014/main" id="{0EEB27A9-FE18-41D9-BC71-0641D191A920}"/>
              </a:ext>
            </a:extLst>
          </p:cNvPr>
          <p:cNvSpPr txBox="1"/>
          <p:nvPr/>
        </p:nvSpPr>
        <p:spPr>
          <a:xfrm>
            <a:off x="569648" y="746628"/>
            <a:ext cx="11411577" cy="5327779"/>
          </a:xfrm>
          <a:prstGeom prst="rect">
            <a:avLst/>
          </a:prstGeom>
          <a:noFill/>
          <a:ln w="0">
            <a:noFill/>
          </a:ln>
        </p:spPr>
        <p:txBody>
          <a:bodyPr numCol="1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" panose="02040604050505020304" pitchFamily="18" charset="0"/>
                <a:cs typeface="+mn-cs"/>
              </a:rPr>
              <a:t>The hyperparameter sets for the tuning phase are as follows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panose="02040602050305030304" pitchFamily="18" charset="0"/>
              </a:rPr>
              <a:t>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>
                <a:latin typeface="Century" panose="02040604050505020304" pitchFamily="18" charset="0"/>
              </a:rPr>
              <a:t>N_estimators</a:t>
            </a:r>
            <a:r>
              <a:rPr lang="en-US" dirty="0">
                <a:latin typeface="Century" panose="02040604050505020304" pitchFamily="18" charset="0"/>
              </a:rPr>
              <a:t> in </a:t>
            </a:r>
            <a:r>
              <a:rPr lang="en-US" i="1" dirty="0">
                <a:latin typeface="Book Antiqua" panose="02040602050305030304" pitchFamily="18" charset="0"/>
              </a:rPr>
              <a:t>[ 50, 100, 150, … , 850, 900 ]: </a:t>
            </a:r>
            <a:r>
              <a:rPr lang="en-US" dirty="0">
                <a:latin typeface="Century" panose="02040604050505020304" pitchFamily="18" charset="0"/>
              </a:rPr>
              <a:t>numbers of trees.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" panose="02040604050505020304" pitchFamily="18" charset="0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" panose="02040604050505020304" pitchFamily="18" charset="0"/>
                <a:cs typeface="+mn-cs"/>
              </a:rPr>
              <a:t>Criterion in 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panose="02040602050305030304" pitchFamily="18" charset="0"/>
                <a:cs typeface="+mn-cs"/>
              </a:rPr>
              <a:t>[ “</a:t>
            </a:r>
            <a:r>
              <a:rPr kumimoji="0" lang="en-US" sz="18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panose="02040602050305030304" pitchFamily="18" charset="0"/>
                <a:cs typeface="+mn-cs"/>
              </a:rPr>
              <a:t>gini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panose="02040602050305030304" pitchFamily="18" charset="0"/>
                <a:cs typeface="+mn-cs"/>
              </a:rPr>
              <a:t>”, “entropy” ]: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" panose="02040604050505020304" pitchFamily="18" charset="0"/>
                <a:cs typeface="+mn-cs"/>
              </a:rPr>
              <a:t>type of impurity measurement. 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" panose="02040604050505020304" pitchFamily="18" charset="0"/>
                <a:cs typeface="+mn-cs"/>
              </a:rPr>
              <a:t>Max_depth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" panose="02040604050505020304" pitchFamily="18" charset="0"/>
                <a:cs typeface="+mn-cs"/>
              </a:rPr>
              <a:t> in 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panose="02040602050305030304" pitchFamily="18" charset="0"/>
                <a:cs typeface="+mn-cs"/>
              </a:rPr>
              <a:t>[ 15, 20, 25, 30, 35, 40, 45, 50, 60, 65, 70, 75 ].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" panose="02040604050505020304" pitchFamily="18" charset="0"/>
                <a:cs typeface="+mn-cs"/>
              </a:rPr>
              <a:t>Min_samples_splits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" panose="02040604050505020304" pitchFamily="18" charset="0"/>
                <a:cs typeface="+mn-cs"/>
              </a:rPr>
              <a:t> in 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panose="02040602050305030304" pitchFamily="18" charset="0"/>
                <a:cs typeface="+mn-cs"/>
              </a:rPr>
              <a:t>[ 4, 6, 8, 10, 12, 14, 16, 18, 20 ].</a:t>
            </a:r>
            <a:endParaRPr kumimoji="0" lang="it-I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" panose="02040604050505020304" pitchFamily="18" charset="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" panose="02040604050505020304" pitchFamily="18" charset="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" panose="02040604050505020304" pitchFamily="18" charset="0"/>
                <a:cs typeface="+mn-cs"/>
              </a:rPr>
              <a:t>The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" panose="02040604050505020304" pitchFamily="18" charset="0"/>
                <a:cs typeface="+mn-cs"/>
              </a:rPr>
              <a:t>value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" panose="02040604050505020304" pitchFamily="18" charset="0"/>
                <a:cs typeface="+mn-cs"/>
              </a:rPr>
              <a:t>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" panose="02040604050505020304" pitchFamily="18" charset="0"/>
                <a:cs typeface="+mn-cs"/>
              </a:rPr>
              <a:t>obtained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" panose="02040604050505020304" pitchFamily="18" charset="0"/>
                <a:cs typeface="+mn-cs"/>
              </a:rPr>
              <a:t>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" panose="02040604050505020304" pitchFamily="18" charset="0"/>
                <a:cs typeface="+mn-cs"/>
              </a:rPr>
              <a:t>is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panose="02040602050305030304" pitchFamily="18" charset="0"/>
              </a:rPr>
              <a:t>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 err="1">
                <a:solidFill>
                  <a:prstClr val="black"/>
                </a:solidFill>
                <a:latin typeface="Century" panose="02040604050505020304" pitchFamily="18" charset="0"/>
              </a:rPr>
              <a:t>N_estimtors</a:t>
            </a:r>
            <a:r>
              <a:rPr lang="it-IT" dirty="0">
                <a:solidFill>
                  <a:prstClr val="black"/>
                </a:solidFill>
                <a:latin typeface="Century" panose="02040604050505020304" pitchFamily="18" charset="0"/>
              </a:rPr>
              <a:t> =</a:t>
            </a:r>
            <a:r>
              <a:rPr lang="it-IT" dirty="0">
                <a:solidFill>
                  <a:prstClr val="black"/>
                </a:solidFill>
                <a:latin typeface="Book Antiqua" panose="02040602050305030304" pitchFamily="18" charset="0"/>
              </a:rPr>
              <a:t> </a:t>
            </a:r>
            <a:r>
              <a:rPr lang="it-IT" sz="2000" i="1" dirty="0">
                <a:solidFill>
                  <a:prstClr val="black"/>
                </a:solidFill>
                <a:latin typeface="Book Antiqua" panose="02040602050305030304" pitchFamily="18" charset="0"/>
              </a:rPr>
              <a:t>400</a:t>
            </a:r>
            <a:endParaRPr kumimoji="0" lang="it-IT" sz="20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panose="02040602050305030304" pitchFamily="18" charset="0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" panose="02040604050505020304" pitchFamily="18" charset="0"/>
                <a:cs typeface="+mn-cs"/>
              </a:rPr>
              <a:t>Criterion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" panose="02040604050505020304" pitchFamily="18" charset="0"/>
                <a:cs typeface="+mn-cs"/>
              </a:rPr>
              <a:t> = </a:t>
            </a:r>
            <a:r>
              <a:rPr lang="it-IT" sz="2000" i="1" dirty="0" err="1">
                <a:solidFill>
                  <a:prstClr val="black"/>
                </a:solidFill>
                <a:latin typeface="Book Antiqua" panose="02040602050305030304" pitchFamily="18" charset="0"/>
              </a:rPr>
              <a:t>entropy</a:t>
            </a:r>
            <a:endParaRPr kumimoji="0" lang="it-IT" sz="18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panose="02040602050305030304" pitchFamily="18" charset="0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sz="18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" panose="02040604050505020304" pitchFamily="18" charset="0"/>
                <a:cs typeface="+mn-cs"/>
              </a:rPr>
              <a:t>Max_depth</a:t>
            </a:r>
            <a:r>
              <a:rPr kumimoji="0" lang="it-IT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" panose="02040604050505020304" pitchFamily="18" charset="0"/>
                <a:cs typeface="+mn-cs"/>
              </a:rPr>
              <a:t> = </a:t>
            </a:r>
            <a:r>
              <a:rPr kumimoji="0" lang="it-IT" sz="2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panose="02040602050305030304" pitchFamily="18" charset="0"/>
                <a:cs typeface="+mn-cs"/>
              </a:rPr>
              <a:t>10</a:t>
            </a:r>
            <a:endParaRPr kumimoji="0" lang="it-IT" sz="18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panose="02040602050305030304" pitchFamily="18" charset="0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sz="18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" panose="02040604050505020304" pitchFamily="18" charset="0"/>
                <a:cs typeface="+mn-cs"/>
              </a:rPr>
              <a:t>Min_samples</a:t>
            </a:r>
            <a:r>
              <a:rPr kumimoji="0" lang="it-IT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" panose="02040604050505020304" pitchFamily="18" charset="0"/>
                <a:cs typeface="+mn-cs"/>
              </a:rPr>
              <a:t> = </a:t>
            </a:r>
            <a:r>
              <a:rPr lang="it-IT" sz="2000" i="1" dirty="0">
                <a:solidFill>
                  <a:prstClr val="black"/>
                </a:solidFill>
                <a:latin typeface="Book Antiqua" panose="02040602050305030304" pitchFamily="18" charset="0"/>
              </a:rPr>
              <a:t>2</a:t>
            </a:r>
            <a:endParaRPr kumimoji="0" lang="it-IT" sz="18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panose="02040602050305030304" pitchFamily="18" charset="0"/>
              <a:cs typeface="+mn-cs"/>
            </a:endParaRP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A1574B24-C32C-4F2A-AE9D-BCBFC824835E}"/>
              </a:ext>
            </a:extLst>
          </p:cNvPr>
          <p:cNvSpPr/>
          <p:nvPr/>
        </p:nvSpPr>
        <p:spPr>
          <a:xfrm>
            <a:off x="-542106" y="-9331"/>
            <a:ext cx="4579085" cy="569523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50800" dist="50800" algn="ctr" rotWithShape="0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ook Antiqua" panose="02040602050305030304" pitchFamily="18" charset="0"/>
                <a:cs typeface="+mn-cs"/>
              </a:rPr>
              <a:t>         3 – CLASSIFICATION MODELS</a:t>
            </a:r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3F07BCE0-AE3C-4A8D-8AFA-FEF068DD6AE3}"/>
              </a:ext>
            </a:extLst>
          </p:cNvPr>
          <p:cNvSpPr txBox="1">
            <a:spLocks/>
          </p:cNvSpPr>
          <p:nvPr/>
        </p:nvSpPr>
        <p:spPr>
          <a:xfrm>
            <a:off x="1760706" y="22381"/>
            <a:ext cx="10431292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ook Antiqua" panose="02040602050305030304" pitchFamily="18" charset="0"/>
                <a:cs typeface="Arial" pitchFamily="34" charset="0"/>
              </a:rPr>
              <a:t>Random Forest</a:t>
            </a:r>
          </a:p>
        </p:txBody>
      </p:sp>
    </p:spTree>
    <p:extLst>
      <p:ext uri="{BB962C8B-B14F-4D97-AF65-F5344CB8AC3E}">
        <p14:creationId xmlns:p14="http://schemas.microsoft.com/office/powerpoint/2010/main" val="6620958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9">
            <a:extLst>
              <a:ext uri="{FF2B5EF4-FFF2-40B4-BE49-F238E27FC236}">
                <a16:creationId xmlns:a16="http://schemas.microsoft.com/office/drawing/2014/main" id="{FCA66F44-55B5-4FAD-868A-0078134EE8A6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0" y="5927191"/>
            <a:ext cx="1507680" cy="1065960"/>
          </a:xfrm>
          <a:prstGeom prst="rect">
            <a:avLst/>
          </a:prstGeom>
          <a:ln w="0">
            <a:noFill/>
          </a:ln>
        </p:spPr>
      </p:pic>
      <p:sp>
        <p:nvSpPr>
          <p:cNvPr id="8" name="TextShape 4">
            <a:extLst>
              <a:ext uri="{FF2B5EF4-FFF2-40B4-BE49-F238E27FC236}">
                <a16:creationId xmlns:a16="http://schemas.microsoft.com/office/drawing/2014/main" id="{5BC1358B-8C26-492D-8795-31F42E950D02}"/>
              </a:ext>
            </a:extLst>
          </p:cNvPr>
          <p:cNvSpPr txBox="1"/>
          <p:nvPr/>
        </p:nvSpPr>
        <p:spPr>
          <a:xfrm>
            <a:off x="11107865" y="6369886"/>
            <a:ext cx="8733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400" spc="-1" dirty="0">
                <a:solidFill>
                  <a:prstClr val="black"/>
                </a:solidFill>
                <a:latin typeface="Century"/>
              </a:rPr>
              <a:t>29</a:t>
            </a:r>
            <a:endParaRPr kumimoji="0" lang="it-IT" sz="14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+mn-cs"/>
            </a:endParaRPr>
          </a:p>
        </p:txBody>
      </p:sp>
      <p:sp>
        <p:nvSpPr>
          <p:cNvPr id="9" name="TextShape 2">
            <a:extLst>
              <a:ext uri="{FF2B5EF4-FFF2-40B4-BE49-F238E27FC236}">
                <a16:creationId xmlns:a16="http://schemas.microsoft.com/office/drawing/2014/main" id="{0EEB27A9-FE18-41D9-BC71-0641D191A920}"/>
              </a:ext>
            </a:extLst>
          </p:cNvPr>
          <p:cNvSpPr txBox="1"/>
          <p:nvPr/>
        </p:nvSpPr>
        <p:spPr>
          <a:xfrm>
            <a:off x="569648" y="746628"/>
            <a:ext cx="11411577" cy="5327779"/>
          </a:xfrm>
          <a:prstGeom prst="rect">
            <a:avLst/>
          </a:prstGeom>
          <a:noFill/>
          <a:ln w="0">
            <a:noFill/>
          </a:ln>
        </p:spPr>
        <p:txBody>
          <a:bodyPr numCol="1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" panose="02040604050505020304" pitchFamily="18" charset="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" panose="02040604050505020304" pitchFamily="18" charset="0"/>
                <a:cs typeface="+mn-cs"/>
              </a:rPr>
              <a:t>The accuracy value obtained is 0.90.</a:t>
            </a:r>
            <a:endParaRPr kumimoji="0" lang="it-I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" panose="02040604050505020304" pitchFamily="18" charset="0"/>
              <a:cs typeface="+mn-cs"/>
            </a:endParaRP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A1574B24-C32C-4F2A-AE9D-BCBFC824835E}"/>
              </a:ext>
            </a:extLst>
          </p:cNvPr>
          <p:cNvSpPr/>
          <p:nvPr/>
        </p:nvSpPr>
        <p:spPr>
          <a:xfrm>
            <a:off x="-542106" y="-9331"/>
            <a:ext cx="4579085" cy="569523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50800" dist="50800" algn="ctr" rotWithShape="0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ook Antiqua" panose="02040602050305030304" pitchFamily="18" charset="0"/>
                <a:cs typeface="+mn-cs"/>
              </a:rPr>
              <a:t>         3 – CLASSIFICATION MODELS</a:t>
            </a:r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3F07BCE0-AE3C-4A8D-8AFA-FEF068DD6AE3}"/>
              </a:ext>
            </a:extLst>
          </p:cNvPr>
          <p:cNvSpPr txBox="1">
            <a:spLocks/>
          </p:cNvSpPr>
          <p:nvPr/>
        </p:nvSpPr>
        <p:spPr>
          <a:xfrm>
            <a:off x="1760706" y="22381"/>
            <a:ext cx="10431292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ook Antiqua" panose="02040602050305030304" pitchFamily="18" charset="0"/>
                <a:cs typeface="Arial" pitchFamily="34" charset="0"/>
              </a:rPr>
              <a:t>Random Forest</a:t>
            </a: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920C9A7A-BF57-430B-B093-C0B7C507A2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84692" y="1578702"/>
            <a:ext cx="4612427" cy="3959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40ABF862-6E35-4CFC-8F37-5AF5D5C044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26191" y="1836825"/>
            <a:ext cx="4587381" cy="3646692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Casella di testo 2">
            <a:extLst>
              <a:ext uri="{FF2B5EF4-FFF2-40B4-BE49-F238E27FC236}">
                <a16:creationId xmlns:a16="http://schemas.microsoft.com/office/drawing/2014/main" id="{7F2BE10B-29B1-4C31-8B05-ED2CA7C40C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92135" y="5561377"/>
            <a:ext cx="3037114" cy="4411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Confusion</a:t>
            </a:r>
            <a:r>
              <a:rPr kumimoji="0" lang="it-IT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Matrix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5" name="Casella di testo 2">
            <a:extLst>
              <a:ext uri="{FF2B5EF4-FFF2-40B4-BE49-F238E27FC236}">
                <a16:creationId xmlns:a16="http://schemas.microsoft.com/office/drawing/2014/main" id="{442DAB4D-C9D0-4488-BBA4-582D11D3E4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01325" y="5573312"/>
            <a:ext cx="3037114" cy="4411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Learning Curve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95806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9">
            <a:extLst>
              <a:ext uri="{FF2B5EF4-FFF2-40B4-BE49-F238E27FC236}">
                <a16:creationId xmlns:a16="http://schemas.microsoft.com/office/drawing/2014/main" id="{7B462CC2-7126-41C9-A78D-530ABF175BD9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0" y="5927191"/>
            <a:ext cx="1507680" cy="1065960"/>
          </a:xfrm>
          <a:prstGeom prst="rect">
            <a:avLst/>
          </a:prstGeom>
          <a:ln w="0">
            <a:noFill/>
          </a:ln>
        </p:spPr>
      </p:pic>
      <p:sp>
        <p:nvSpPr>
          <p:cNvPr id="3" name="TextShape 4">
            <a:extLst>
              <a:ext uri="{FF2B5EF4-FFF2-40B4-BE49-F238E27FC236}">
                <a16:creationId xmlns:a16="http://schemas.microsoft.com/office/drawing/2014/main" id="{0473D176-C9CA-473F-B039-29DB3CD1FF3D}"/>
              </a:ext>
            </a:extLst>
          </p:cNvPr>
          <p:cNvSpPr txBox="1"/>
          <p:nvPr/>
        </p:nvSpPr>
        <p:spPr>
          <a:xfrm>
            <a:off x="11107865" y="6369886"/>
            <a:ext cx="8733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r>
              <a:rPr lang="it-IT" sz="1400" b="0" strike="noStrike" spc="-1" dirty="0">
                <a:latin typeface="Century"/>
              </a:rPr>
              <a:t>3</a:t>
            </a:r>
            <a:endParaRPr lang="it-IT" sz="1400" b="0" strike="noStrike" spc="-1" dirty="0">
              <a:latin typeface="Times New Roman"/>
            </a:endParaRP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8772D10D-F996-41A1-A469-6F3AD1DACC80}"/>
              </a:ext>
            </a:extLst>
          </p:cNvPr>
          <p:cNvSpPr txBox="1">
            <a:spLocks/>
          </p:cNvSpPr>
          <p:nvPr/>
        </p:nvSpPr>
        <p:spPr>
          <a:xfrm>
            <a:off x="0" y="3066876"/>
            <a:ext cx="12192000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dirty="0">
                <a:latin typeface="Book Antiqua" panose="02040602050305030304" pitchFamily="18" charset="0"/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12941194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9">
            <a:extLst>
              <a:ext uri="{FF2B5EF4-FFF2-40B4-BE49-F238E27FC236}">
                <a16:creationId xmlns:a16="http://schemas.microsoft.com/office/drawing/2014/main" id="{FCA66F44-55B5-4FAD-868A-0078134EE8A6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0" y="5927191"/>
            <a:ext cx="1507680" cy="1065960"/>
          </a:xfrm>
          <a:prstGeom prst="rect">
            <a:avLst/>
          </a:prstGeom>
          <a:ln w="0">
            <a:noFill/>
          </a:ln>
        </p:spPr>
      </p:pic>
      <p:sp>
        <p:nvSpPr>
          <p:cNvPr id="8" name="TextShape 4">
            <a:extLst>
              <a:ext uri="{FF2B5EF4-FFF2-40B4-BE49-F238E27FC236}">
                <a16:creationId xmlns:a16="http://schemas.microsoft.com/office/drawing/2014/main" id="{5BC1358B-8C26-492D-8795-31F42E950D02}"/>
              </a:ext>
            </a:extLst>
          </p:cNvPr>
          <p:cNvSpPr txBox="1"/>
          <p:nvPr/>
        </p:nvSpPr>
        <p:spPr>
          <a:xfrm>
            <a:off x="11107865" y="6369886"/>
            <a:ext cx="8733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400" spc="-1" dirty="0">
                <a:solidFill>
                  <a:prstClr val="black"/>
                </a:solidFill>
                <a:latin typeface="Century"/>
              </a:rPr>
              <a:t>30</a:t>
            </a:r>
            <a:endParaRPr kumimoji="0" lang="it-IT" sz="14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+mn-cs"/>
            </a:endParaRPr>
          </a:p>
        </p:txBody>
      </p:sp>
      <p:sp>
        <p:nvSpPr>
          <p:cNvPr id="9" name="TextShape 2">
            <a:extLst>
              <a:ext uri="{FF2B5EF4-FFF2-40B4-BE49-F238E27FC236}">
                <a16:creationId xmlns:a16="http://schemas.microsoft.com/office/drawing/2014/main" id="{0EEB27A9-FE18-41D9-BC71-0641D191A920}"/>
              </a:ext>
            </a:extLst>
          </p:cNvPr>
          <p:cNvSpPr txBox="1"/>
          <p:nvPr/>
        </p:nvSpPr>
        <p:spPr>
          <a:xfrm>
            <a:off x="569648" y="746628"/>
            <a:ext cx="11411577" cy="5327779"/>
          </a:xfrm>
          <a:prstGeom prst="rect">
            <a:avLst/>
          </a:prstGeom>
          <a:noFill/>
          <a:ln w="0">
            <a:noFill/>
          </a:ln>
        </p:spPr>
        <p:txBody>
          <a:bodyPr numCol="1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" panose="02040604050505020304" pitchFamily="18" charset="0"/>
              <a:cs typeface="+mn-cs"/>
            </a:endParaRP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A1574B24-C32C-4F2A-AE9D-BCBFC824835E}"/>
              </a:ext>
            </a:extLst>
          </p:cNvPr>
          <p:cNvSpPr/>
          <p:nvPr/>
        </p:nvSpPr>
        <p:spPr>
          <a:xfrm>
            <a:off x="-542106" y="-9331"/>
            <a:ext cx="4579085" cy="569523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50800" dist="50800" algn="ctr" rotWithShape="0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ook Antiqua" panose="02040602050305030304" pitchFamily="18" charset="0"/>
                <a:cs typeface="+mn-cs"/>
              </a:rPr>
              <a:t>         3 – CLASSIFICATION MODELS</a:t>
            </a:r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3F07BCE0-AE3C-4A8D-8AFA-FEF068DD6AE3}"/>
              </a:ext>
            </a:extLst>
          </p:cNvPr>
          <p:cNvSpPr txBox="1">
            <a:spLocks/>
          </p:cNvSpPr>
          <p:nvPr/>
        </p:nvSpPr>
        <p:spPr>
          <a:xfrm>
            <a:off x="3239310" y="22381"/>
            <a:ext cx="8952687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ook Antiqua" panose="02040602050305030304" pitchFamily="18" charset="0"/>
                <a:cs typeface="Arial" pitchFamily="34" charset="0"/>
              </a:rPr>
              <a:t>DT and RF Features Importance</a:t>
            </a:r>
          </a:p>
        </p:txBody>
      </p:sp>
      <p:sp>
        <p:nvSpPr>
          <p:cNvPr id="14" name="Casella di testo 2">
            <a:extLst>
              <a:ext uri="{FF2B5EF4-FFF2-40B4-BE49-F238E27FC236}">
                <a16:creationId xmlns:a16="http://schemas.microsoft.com/office/drawing/2014/main" id="{7F2BE10B-29B1-4C31-8B05-ED2CA7C40C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259" y="3977687"/>
            <a:ext cx="3037114" cy="4411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Decision</a:t>
            </a:r>
            <a:r>
              <a:rPr kumimoji="0" lang="it-IT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it-IT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Tree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A7EDF907-6F07-484A-93D1-5AA36846ABC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6021" y="3167095"/>
            <a:ext cx="6080144" cy="29382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B68E69F1-A52F-47D5-90CF-D058FB0E57E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55" y="1069857"/>
            <a:ext cx="6185081" cy="2938222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Casella di testo 2">
            <a:extLst>
              <a:ext uri="{FF2B5EF4-FFF2-40B4-BE49-F238E27FC236}">
                <a16:creationId xmlns:a16="http://schemas.microsoft.com/office/drawing/2014/main" id="{4488EB7D-D1C9-4DF9-89E4-011A0580B9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69810" y="6057959"/>
            <a:ext cx="3037114" cy="4411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Random </a:t>
            </a:r>
            <a:r>
              <a:rPr kumimoji="0" lang="it-IT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Forest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70683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9">
            <a:extLst>
              <a:ext uri="{FF2B5EF4-FFF2-40B4-BE49-F238E27FC236}">
                <a16:creationId xmlns:a16="http://schemas.microsoft.com/office/drawing/2014/main" id="{FCA66F44-55B5-4FAD-868A-0078134EE8A6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0" y="5927191"/>
            <a:ext cx="1507680" cy="1065960"/>
          </a:xfrm>
          <a:prstGeom prst="rect">
            <a:avLst/>
          </a:prstGeom>
          <a:ln w="0">
            <a:noFill/>
          </a:ln>
        </p:spPr>
      </p:pic>
      <p:sp>
        <p:nvSpPr>
          <p:cNvPr id="8" name="TextShape 4">
            <a:extLst>
              <a:ext uri="{FF2B5EF4-FFF2-40B4-BE49-F238E27FC236}">
                <a16:creationId xmlns:a16="http://schemas.microsoft.com/office/drawing/2014/main" id="{5BC1358B-8C26-492D-8795-31F42E950D02}"/>
              </a:ext>
            </a:extLst>
          </p:cNvPr>
          <p:cNvSpPr txBox="1"/>
          <p:nvPr/>
        </p:nvSpPr>
        <p:spPr>
          <a:xfrm>
            <a:off x="11107865" y="6369886"/>
            <a:ext cx="8733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400" spc="-1" dirty="0">
                <a:solidFill>
                  <a:prstClr val="black"/>
                </a:solidFill>
                <a:latin typeface="Century"/>
              </a:rPr>
              <a:t>31</a:t>
            </a:r>
            <a:endParaRPr kumimoji="0" lang="it-IT" sz="14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+mn-cs"/>
            </a:endParaRPr>
          </a:p>
        </p:txBody>
      </p:sp>
      <p:sp>
        <p:nvSpPr>
          <p:cNvPr id="9" name="TextShape 2">
            <a:extLst>
              <a:ext uri="{FF2B5EF4-FFF2-40B4-BE49-F238E27FC236}">
                <a16:creationId xmlns:a16="http://schemas.microsoft.com/office/drawing/2014/main" id="{0EEB27A9-FE18-41D9-BC71-0641D191A920}"/>
              </a:ext>
            </a:extLst>
          </p:cNvPr>
          <p:cNvSpPr txBox="1"/>
          <p:nvPr/>
        </p:nvSpPr>
        <p:spPr>
          <a:xfrm>
            <a:off x="569648" y="746628"/>
            <a:ext cx="11411577" cy="5327779"/>
          </a:xfrm>
          <a:prstGeom prst="rect">
            <a:avLst/>
          </a:prstGeom>
          <a:noFill/>
          <a:ln w="0">
            <a:noFill/>
          </a:ln>
        </p:spPr>
        <p:txBody>
          <a:bodyPr numCol="1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" panose="020406040505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prstClr val="black"/>
              </a:solidFill>
              <a:latin typeface="Century" panose="020406040505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" panose="02040604050505020304" pitchFamily="18" charset="0"/>
              </a:rPr>
              <a:t>The hyperparameter sets for the tuning phase are as follows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panose="02040602050305030304" pitchFamily="18" charset="0"/>
              </a:rPr>
              <a:t>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Century" panose="02040604050505020304" pitchFamily="18" charset="0"/>
              </a:rPr>
              <a:t>C in </a:t>
            </a:r>
            <a:r>
              <a:rPr lang="en-US" i="1" dirty="0">
                <a:latin typeface="Book Antiqua" panose="02040602050305030304" pitchFamily="18" charset="0"/>
              </a:rPr>
              <a:t>[ 0.01, 0.1, 1, 10, 100, 1000 ]:</a:t>
            </a:r>
            <a:r>
              <a:rPr lang="en-US" dirty="0">
                <a:latin typeface="Book Antiqua" panose="02040602050305030304" pitchFamily="18" charset="0"/>
              </a:rPr>
              <a:t> </a:t>
            </a:r>
            <a:r>
              <a:rPr lang="en-US" dirty="0">
                <a:latin typeface="Century" panose="02040604050505020304" pitchFamily="18" charset="0"/>
              </a:rPr>
              <a:t>inverse of regularization strength.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>
                <a:latin typeface="Century" panose="02040604050505020304" pitchFamily="18" charset="0"/>
              </a:rPr>
              <a:t>Gamma in </a:t>
            </a:r>
            <a:r>
              <a:rPr lang="it-IT" i="1" dirty="0">
                <a:latin typeface="Book Antiqua" panose="02040602050305030304" pitchFamily="18" charset="0"/>
              </a:rPr>
              <a:t>[ 0.0001, 0.001, 0.01, 0.1 ]: </a:t>
            </a:r>
            <a:r>
              <a:rPr lang="it-IT" dirty="0">
                <a:latin typeface="Century" panose="02040604050505020304" pitchFamily="18" charset="0"/>
              </a:rPr>
              <a:t>gamma </a:t>
            </a:r>
            <a:r>
              <a:rPr lang="it-IT" dirty="0" err="1">
                <a:latin typeface="Century" panose="02040604050505020304" pitchFamily="18" charset="0"/>
              </a:rPr>
              <a:t>value</a:t>
            </a:r>
            <a:r>
              <a:rPr lang="it-IT" dirty="0">
                <a:latin typeface="Century" panose="02040604050505020304" pitchFamily="18" charset="0"/>
              </a:rPr>
              <a:t> in Kernel </a:t>
            </a:r>
            <a:r>
              <a:rPr lang="it-IT" dirty="0" err="1">
                <a:latin typeface="Century" panose="02040604050505020304" pitchFamily="18" charset="0"/>
              </a:rPr>
              <a:t>function</a:t>
            </a:r>
            <a:r>
              <a:rPr lang="it-IT" dirty="0">
                <a:latin typeface="Century" panose="02040604050505020304" pitchFamily="18" charset="0"/>
              </a:rPr>
              <a:t>.</a:t>
            </a:r>
            <a:endParaRPr lang="en-US" dirty="0">
              <a:latin typeface="Century" panose="020406040505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0" lang="it-I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" panose="02040604050505020304" pitchFamily="18" charset="0"/>
              <a:cs typeface="+mn-cs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0" lang="it-I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" panose="02040604050505020304" pitchFamily="18" charset="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" panose="02040604050505020304" pitchFamily="18" charset="0"/>
                <a:cs typeface="+mn-cs"/>
              </a:rPr>
              <a:t>The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" panose="02040604050505020304" pitchFamily="18" charset="0"/>
                <a:cs typeface="+mn-cs"/>
              </a:rPr>
              <a:t>value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" panose="02040604050505020304" pitchFamily="18" charset="0"/>
                <a:cs typeface="+mn-cs"/>
              </a:rPr>
              <a:t>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" panose="02040604050505020304" pitchFamily="18" charset="0"/>
                <a:cs typeface="+mn-cs"/>
              </a:rPr>
              <a:t>obtained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" panose="02040604050505020304" pitchFamily="18" charset="0"/>
                <a:cs typeface="+mn-cs"/>
              </a:rPr>
              <a:t>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" panose="02040604050505020304" pitchFamily="18" charset="0"/>
                <a:cs typeface="+mn-cs"/>
              </a:rPr>
              <a:t>is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panose="02040602050305030304" pitchFamily="18" charset="0"/>
              </a:rPr>
              <a:t>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>
                <a:solidFill>
                  <a:prstClr val="black"/>
                </a:solidFill>
                <a:latin typeface="Century" panose="02040604050505020304" pitchFamily="18" charset="0"/>
              </a:rPr>
              <a:t>Gamma</a:t>
            </a:r>
            <a:r>
              <a:rPr lang="it-IT" dirty="0">
                <a:solidFill>
                  <a:prstClr val="black"/>
                </a:solidFill>
                <a:latin typeface="Book Antiqua" panose="02040602050305030304" pitchFamily="18" charset="0"/>
              </a:rPr>
              <a:t>= </a:t>
            </a:r>
            <a:r>
              <a:rPr lang="it-IT" sz="2000" i="1" dirty="0">
                <a:solidFill>
                  <a:prstClr val="black"/>
                </a:solidFill>
                <a:latin typeface="Book Antiqua" panose="02040602050305030304" pitchFamily="18" charset="0"/>
              </a:rPr>
              <a:t>0,001</a:t>
            </a:r>
            <a:endParaRPr kumimoji="0" lang="it-IT" sz="20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panose="02040602050305030304" pitchFamily="18" charset="0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" panose="02040604050505020304" pitchFamily="18" charset="0"/>
                <a:cs typeface="+mn-cs"/>
              </a:rPr>
              <a:t>C = </a:t>
            </a:r>
            <a:r>
              <a:rPr lang="it-IT" sz="2000" i="1" dirty="0">
                <a:solidFill>
                  <a:prstClr val="black"/>
                </a:solidFill>
                <a:latin typeface="Book Antiqua" panose="02040602050305030304" pitchFamily="18" charset="0"/>
              </a:rPr>
              <a:t>0,1</a:t>
            </a:r>
            <a:endParaRPr kumimoji="0" lang="it-IT" sz="18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panose="02040602050305030304" pitchFamily="18" charset="0"/>
              <a:cs typeface="+mn-cs"/>
            </a:endParaRP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A1574B24-C32C-4F2A-AE9D-BCBFC824835E}"/>
              </a:ext>
            </a:extLst>
          </p:cNvPr>
          <p:cNvSpPr/>
          <p:nvPr/>
        </p:nvSpPr>
        <p:spPr>
          <a:xfrm>
            <a:off x="-542106" y="-9331"/>
            <a:ext cx="4579085" cy="569523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50800" dist="50800" algn="ctr" rotWithShape="0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ook Antiqua" panose="02040602050305030304" pitchFamily="18" charset="0"/>
                <a:cs typeface="+mn-cs"/>
              </a:rPr>
              <a:t>         3 – CLASSIFICATION MODELS</a:t>
            </a:r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3F07BCE0-AE3C-4A8D-8AFA-FEF068DD6AE3}"/>
              </a:ext>
            </a:extLst>
          </p:cNvPr>
          <p:cNvSpPr txBox="1">
            <a:spLocks/>
          </p:cNvSpPr>
          <p:nvPr/>
        </p:nvSpPr>
        <p:spPr>
          <a:xfrm>
            <a:off x="1760706" y="22381"/>
            <a:ext cx="10431292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ook Antiqua" panose="02040602050305030304" pitchFamily="18" charset="0"/>
                <a:cs typeface="Arial" pitchFamily="34" charset="0"/>
              </a:rPr>
              <a:t>Support Vector Machine</a:t>
            </a:r>
          </a:p>
        </p:txBody>
      </p:sp>
    </p:spTree>
    <p:extLst>
      <p:ext uri="{BB962C8B-B14F-4D97-AF65-F5344CB8AC3E}">
        <p14:creationId xmlns:p14="http://schemas.microsoft.com/office/powerpoint/2010/main" val="28684296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9">
            <a:extLst>
              <a:ext uri="{FF2B5EF4-FFF2-40B4-BE49-F238E27FC236}">
                <a16:creationId xmlns:a16="http://schemas.microsoft.com/office/drawing/2014/main" id="{FCA66F44-55B5-4FAD-868A-0078134EE8A6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0" y="5927191"/>
            <a:ext cx="1507680" cy="1065960"/>
          </a:xfrm>
          <a:prstGeom prst="rect">
            <a:avLst/>
          </a:prstGeom>
          <a:ln w="0">
            <a:noFill/>
          </a:ln>
        </p:spPr>
      </p:pic>
      <p:sp>
        <p:nvSpPr>
          <p:cNvPr id="8" name="TextShape 4">
            <a:extLst>
              <a:ext uri="{FF2B5EF4-FFF2-40B4-BE49-F238E27FC236}">
                <a16:creationId xmlns:a16="http://schemas.microsoft.com/office/drawing/2014/main" id="{5BC1358B-8C26-492D-8795-31F42E950D02}"/>
              </a:ext>
            </a:extLst>
          </p:cNvPr>
          <p:cNvSpPr txBox="1"/>
          <p:nvPr/>
        </p:nvSpPr>
        <p:spPr>
          <a:xfrm>
            <a:off x="11107865" y="6369886"/>
            <a:ext cx="8733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400" spc="-1" dirty="0">
                <a:solidFill>
                  <a:prstClr val="black"/>
                </a:solidFill>
                <a:latin typeface="Century"/>
              </a:rPr>
              <a:t>32</a:t>
            </a:r>
            <a:endParaRPr kumimoji="0" lang="it-IT" sz="14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+mn-cs"/>
            </a:endParaRPr>
          </a:p>
        </p:txBody>
      </p:sp>
      <p:sp>
        <p:nvSpPr>
          <p:cNvPr id="9" name="TextShape 2">
            <a:extLst>
              <a:ext uri="{FF2B5EF4-FFF2-40B4-BE49-F238E27FC236}">
                <a16:creationId xmlns:a16="http://schemas.microsoft.com/office/drawing/2014/main" id="{0EEB27A9-FE18-41D9-BC71-0641D191A920}"/>
              </a:ext>
            </a:extLst>
          </p:cNvPr>
          <p:cNvSpPr txBox="1"/>
          <p:nvPr/>
        </p:nvSpPr>
        <p:spPr>
          <a:xfrm>
            <a:off x="569648" y="746628"/>
            <a:ext cx="11411577" cy="5327779"/>
          </a:xfrm>
          <a:prstGeom prst="rect">
            <a:avLst/>
          </a:prstGeom>
          <a:noFill/>
          <a:ln w="0">
            <a:noFill/>
          </a:ln>
        </p:spPr>
        <p:txBody>
          <a:bodyPr numCol="1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" panose="02040604050505020304" pitchFamily="18" charset="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" panose="02040604050505020304" pitchFamily="18" charset="0"/>
                <a:cs typeface="+mn-cs"/>
              </a:rPr>
              <a:t>The accuracy value obtained is 0.84.</a:t>
            </a:r>
            <a:endParaRPr kumimoji="0" lang="it-I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" panose="02040604050505020304" pitchFamily="18" charset="0"/>
              <a:cs typeface="+mn-cs"/>
            </a:endParaRP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A1574B24-C32C-4F2A-AE9D-BCBFC824835E}"/>
              </a:ext>
            </a:extLst>
          </p:cNvPr>
          <p:cNvSpPr/>
          <p:nvPr/>
        </p:nvSpPr>
        <p:spPr>
          <a:xfrm>
            <a:off x="-542106" y="-9331"/>
            <a:ext cx="4579085" cy="569523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50800" dist="50800" algn="ctr" rotWithShape="0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ook Antiqua" panose="02040602050305030304" pitchFamily="18" charset="0"/>
                <a:cs typeface="+mn-cs"/>
              </a:rPr>
              <a:t>         3 – CLASSIFICATION MODELS</a:t>
            </a:r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3F07BCE0-AE3C-4A8D-8AFA-FEF068DD6AE3}"/>
              </a:ext>
            </a:extLst>
          </p:cNvPr>
          <p:cNvSpPr txBox="1">
            <a:spLocks/>
          </p:cNvSpPr>
          <p:nvPr/>
        </p:nvSpPr>
        <p:spPr>
          <a:xfrm>
            <a:off x="1760706" y="22381"/>
            <a:ext cx="10431292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en-US" sz="3600" dirty="0">
                <a:solidFill>
                  <a:prstClr val="black">
                    <a:lumMod val="85000"/>
                    <a:lumOff val="15000"/>
                  </a:prstClr>
                </a:solidFill>
                <a:latin typeface="Book Antiqua" panose="02040602050305030304" pitchFamily="18" charset="0"/>
              </a:rPr>
              <a:t>Support Vector Machine</a:t>
            </a: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920C9A7A-BF57-430B-B093-C0B7C507A2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43585" y="1578702"/>
            <a:ext cx="4494641" cy="3959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40ABF862-6E35-4CFC-8F37-5AF5D5C044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26191" y="1841143"/>
            <a:ext cx="4587381" cy="3638056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Casella di testo 2">
            <a:extLst>
              <a:ext uri="{FF2B5EF4-FFF2-40B4-BE49-F238E27FC236}">
                <a16:creationId xmlns:a16="http://schemas.microsoft.com/office/drawing/2014/main" id="{7F2BE10B-29B1-4C31-8B05-ED2CA7C40C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92135" y="5561377"/>
            <a:ext cx="3037114" cy="4411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Confusion</a:t>
            </a:r>
            <a:r>
              <a:rPr kumimoji="0" lang="it-IT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Matrix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5" name="Casella di testo 2">
            <a:extLst>
              <a:ext uri="{FF2B5EF4-FFF2-40B4-BE49-F238E27FC236}">
                <a16:creationId xmlns:a16="http://schemas.microsoft.com/office/drawing/2014/main" id="{442DAB4D-C9D0-4488-BBA4-582D11D3E4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01325" y="5573312"/>
            <a:ext cx="3037114" cy="4411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Learning Curve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42473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9">
            <a:extLst>
              <a:ext uri="{FF2B5EF4-FFF2-40B4-BE49-F238E27FC236}">
                <a16:creationId xmlns:a16="http://schemas.microsoft.com/office/drawing/2014/main" id="{7B462CC2-7126-41C9-A78D-530ABF175BD9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0" y="5927191"/>
            <a:ext cx="1507680" cy="1065960"/>
          </a:xfrm>
          <a:prstGeom prst="rect">
            <a:avLst/>
          </a:prstGeom>
          <a:ln w="0">
            <a:noFill/>
          </a:ln>
        </p:spPr>
      </p:pic>
      <p:sp>
        <p:nvSpPr>
          <p:cNvPr id="3" name="TextShape 4">
            <a:extLst>
              <a:ext uri="{FF2B5EF4-FFF2-40B4-BE49-F238E27FC236}">
                <a16:creationId xmlns:a16="http://schemas.microsoft.com/office/drawing/2014/main" id="{0473D176-C9CA-473F-B039-29DB3CD1FF3D}"/>
              </a:ext>
            </a:extLst>
          </p:cNvPr>
          <p:cNvSpPr txBox="1"/>
          <p:nvPr/>
        </p:nvSpPr>
        <p:spPr>
          <a:xfrm>
            <a:off x="11107865" y="6369886"/>
            <a:ext cx="8733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r>
              <a:rPr lang="it-IT" sz="1400" b="0" strike="noStrike" spc="-1" dirty="0">
                <a:latin typeface="Century"/>
              </a:rPr>
              <a:t>33</a:t>
            </a:r>
            <a:endParaRPr lang="it-IT" sz="1400" b="0" strike="noStrike" spc="-1" dirty="0">
              <a:latin typeface="Times New Roman"/>
            </a:endParaRP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8772D10D-F996-41A1-A469-6F3AD1DACC80}"/>
              </a:ext>
            </a:extLst>
          </p:cNvPr>
          <p:cNvSpPr txBox="1">
            <a:spLocks/>
          </p:cNvSpPr>
          <p:nvPr/>
        </p:nvSpPr>
        <p:spPr>
          <a:xfrm>
            <a:off x="0" y="3066876"/>
            <a:ext cx="12192000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dirty="0">
                <a:latin typeface="Book Antiqua" panose="02040602050305030304" pitchFamily="18" charset="0"/>
              </a:rPr>
              <a:t>COMPARISON &amp; CONCLUSIONS</a:t>
            </a:r>
          </a:p>
        </p:txBody>
      </p:sp>
    </p:spTree>
    <p:extLst>
      <p:ext uri="{BB962C8B-B14F-4D97-AF65-F5344CB8AC3E}">
        <p14:creationId xmlns:p14="http://schemas.microsoft.com/office/powerpoint/2010/main" val="21349861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9">
            <a:extLst>
              <a:ext uri="{FF2B5EF4-FFF2-40B4-BE49-F238E27FC236}">
                <a16:creationId xmlns:a16="http://schemas.microsoft.com/office/drawing/2014/main" id="{FCA66F44-55B5-4FAD-868A-0078134EE8A6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0" y="5927191"/>
            <a:ext cx="1507680" cy="1065960"/>
          </a:xfrm>
          <a:prstGeom prst="rect">
            <a:avLst/>
          </a:prstGeom>
          <a:ln w="0">
            <a:noFill/>
          </a:ln>
        </p:spPr>
      </p:pic>
      <p:sp>
        <p:nvSpPr>
          <p:cNvPr id="8" name="TextShape 4">
            <a:extLst>
              <a:ext uri="{FF2B5EF4-FFF2-40B4-BE49-F238E27FC236}">
                <a16:creationId xmlns:a16="http://schemas.microsoft.com/office/drawing/2014/main" id="{5BC1358B-8C26-492D-8795-31F42E950D02}"/>
              </a:ext>
            </a:extLst>
          </p:cNvPr>
          <p:cNvSpPr txBox="1"/>
          <p:nvPr/>
        </p:nvSpPr>
        <p:spPr>
          <a:xfrm>
            <a:off x="11107865" y="6369886"/>
            <a:ext cx="8733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400" spc="-1" dirty="0">
                <a:solidFill>
                  <a:prstClr val="black"/>
                </a:solidFill>
                <a:latin typeface="Century"/>
              </a:rPr>
              <a:t>34</a:t>
            </a:r>
            <a:endParaRPr kumimoji="0" lang="it-IT" sz="14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+mn-cs"/>
            </a:endParaRPr>
          </a:p>
        </p:txBody>
      </p:sp>
      <p:sp>
        <p:nvSpPr>
          <p:cNvPr id="9" name="TextShape 2">
            <a:extLst>
              <a:ext uri="{FF2B5EF4-FFF2-40B4-BE49-F238E27FC236}">
                <a16:creationId xmlns:a16="http://schemas.microsoft.com/office/drawing/2014/main" id="{0EEB27A9-FE18-41D9-BC71-0641D191A920}"/>
              </a:ext>
            </a:extLst>
          </p:cNvPr>
          <p:cNvSpPr txBox="1"/>
          <p:nvPr/>
        </p:nvSpPr>
        <p:spPr>
          <a:xfrm>
            <a:off x="569648" y="4931923"/>
            <a:ext cx="11411577" cy="1142484"/>
          </a:xfrm>
          <a:prstGeom prst="rect">
            <a:avLst/>
          </a:prstGeom>
          <a:noFill/>
          <a:ln w="0">
            <a:noFill/>
          </a:ln>
        </p:spPr>
        <p:txBody>
          <a:bodyPr numCol="1">
            <a:no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prstClr val="black"/>
                </a:solidFill>
                <a:latin typeface="Century" panose="02040604050505020304" pitchFamily="18" charset="0"/>
              </a:rPr>
              <a:t>Use Random forest for the classification.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prstClr val="black"/>
                </a:solidFill>
                <a:latin typeface="Century" panose="02040604050505020304" pitchFamily="18" charset="0"/>
              </a:rPr>
              <a:t>Increase the number of calls when the variables on the socio-economic context are low.</a:t>
            </a:r>
            <a:endParaRPr kumimoji="0" lang="it-IT" sz="2000" b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" panose="02040604050505020304" pitchFamily="18" charset="0"/>
            </a:endParaRP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A1574B24-C32C-4F2A-AE9D-BCBFC824835E}"/>
              </a:ext>
            </a:extLst>
          </p:cNvPr>
          <p:cNvSpPr/>
          <p:nvPr/>
        </p:nvSpPr>
        <p:spPr>
          <a:xfrm>
            <a:off x="-542106" y="-9331"/>
            <a:ext cx="5260022" cy="569523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50800" dist="50800" algn="ctr" rotWithShape="0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ook Antiqua" panose="02040602050305030304" pitchFamily="18" charset="0"/>
                <a:cs typeface="+mn-cs"/>
              </a:rPr>
              <a:t>         4 – COMPARISON &amp; CONCLUSIONS</a:t>
            </a:r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3F07BCE0-AE3C-4A8D-8AFA-FEF068DD6AE3}"/>
              </a:ext>
            </a:extLst>
          </p:cNvPr>
          <p:cNvSpPr txBox="1">
            <a:spLocks/>
          </p:cNvSpPr>
          <p:nvPr/>
        </p:nvSpPr>
        <p:spPr>
          <a:xfrm>
            <a:off x="671209" y="22381"/>
            <a:ext cx="11520788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ook Antiqua" panose="02040602050305030304" pitchFamily="18" charset="0"/>
                <a:cs typeface="Arial" pitchFamily="34" charset="0"/>
              </a:rPr>
              <a:t>Report</a:t>
            </a: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32B79283-C9B2-4AF3-A243-208B90AF7D8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18337" y="900588"/>
            <a:ext cx="8155326" cy="375546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312629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9">
            <a:extLst>
              <a:ext uri="{FF2B5EF4-FFF2-40B4-BE49-F238E27FC236}">
                <a16:creationId xmlns:a16="http://schemas.microsoft.com/office/drawing/2014/main" id="{7B462CC2-7126-41C9-A78D-530ABF175BD9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0" y="5927191"/>
            <a:ext cx="1507680" cy="1065960"/>
          </a:xfrm>
          <a:prstGeom prst="rect">
            <a:avLst/>
          </a:prstGeom>
          <a:ln w="0">
            <a:noFill/>
          </a:ln>
        </p:spPr>
      </p:pic>
      <p:sp>
        <p:nvSpPr>
          <p:cNvPr id="3" name="TextShape 4">
            <a:extLst>
              <a:ext uri="{FF2B5EF4-FFF2-40B4-BE49-F238E27FC236}">
                <a16:creationId xmlns:a16="http://schemas.microsoft.com/office/drawing/2014/main" id="{0473D176-C9CA-473F-B039-29DB3CD1FF3D}"/>
              </a:ext>
            </a:extLst>
          </p:cNvPr>
          <p:cNvSpPr txBox="1"/>
          <p:nvPr/>
        </p:nvSpPr>
        <p:spPr>
          <a:xfrm>
            <a:off x="11107865" y="6369886"/>
            <a:ext cx="8733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r>
              <a:rPr lang="it-IT" sz="1400" spc="-1" dirty="0">
                <a:latin typeface="Century"/>
              </a:rPr>
              <a:t>35</a:t>
            </a:r>
            <a:endParaRPr lang="it-IT" sz="1400" b="0" strike="noStrike" spc="-1" dirty="0">
              <a:latin typeface="Times New Roman"/>
            </a:endParaRP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8772D10D-F996-41A1-A469-6F3AD1DACC80}"/>
              </a:ext>
            </a:extLst>
          </p:cNvPr>
          <p:cNvSpPr txBox="1">
            <a:spLocks/>
          </p:cNvSpPr>
          <p:nvPr/>
        </p:nvSpPr>
        <p:spPr>
          <a:xfrm>
            <a:off x="0" y="3066876"/>
            <a:ext cx="12192000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dirty="0">
                <a:latin typeface="Book Antiqua" panose="02040602050305030304" pitchFamily="18" charset="0"/>
              </a:rPr>
              <a:t>FINAL REMARKS</a:t>
            </a:r>
          </a:p>
        </p:txBody>
      </p:sp>
    </p:spTree>
    <p:extLst>
      <p:ext uri="{BB962C8B-B14F-4D97-AF65-F5344CB8AC3E}">
        <p14:creationId xmlns:p14="http://schemas.microsoft.com/office/powerpoint/2010/main" val="39027247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9">
            <a:extLst>
              <a:ext uri="{FF2B5EF4-FFF2-40B4-BE49-F238E27FC236}">
                <a16:creationId xmlns:a16="http://schemas.microsoft.com/office/drawing/2014/main" id="{FCA66F44-55B5-4FAD-868A-0078134EE8A6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0" y="5927191"/>
            <a:ext cx="1507680" cy="1065960"/>
          </a:xfrm>
          <a:prstGeom prst="rect">
            <a:avLst/>
          </a:prstGeom>
          <a:ln w="0">
            <a:noFill/>
          </a:ln>
        </p:spPr>
      </p:pic>
      <p:sp>
        <p:nvSpPr>
          <p:cNvPr id="8" name="TextShape 4">
            <a:extLst>
              <a:ext uri="{FF2B5EF4-FFF2-40B4-BE49-F238E27FC236}">
                <a16:creationId xmlns:a16="http://schemas.microsoft.com/office/drawing/2014/main" id="{5BC1358B-8C26-492D-8795-31F42E950D02}"/>
              </a:ext>
            </a:extLst>
          </p:cNvPr>
          <p:cNvSpPr txBox="1"/>
          <p:nvPr/>
        </p:nvSpPr>
        <p:spPr>
          <a:xfrm>
            <a:off x="11107865" y="6369886"/>
            <a:ext cx="8733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400" spc="-1" dirty="0">
                <a:solidFill>
                  <a:prstClr val="black"/>
                </a:solidFill>
                <a:latin typeface="Century"/>
              </a:rPr>
              <a:t>36</a:t>
            </a:r>
            <a:endParaRPr kumimoji="0" lang="it-IT" sz="14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+mn-cs"/>
            </a:endParaRPr>
          </a:p>
        </p:txBody>
      </p:sp>
      <p:sp>
        <p:nvSpPr>
          <p:cNvPr id="9" name="TextShape 2">
            <a:extLst>
              <a:ext uri="{FF2B5EF4-FFF2-40B4-BE49-F238E27FC236}">
                <a16:creationId xmlns:a16="http://schemas.microsoft.com/office/drawing/2014/main" id="{0EEB27A9-FE18-41D9-BC71-0641D191A920}"/>
              </a:ext>
            </a:extLst>
          </p:cNvPr>
          <p:cNvSpPr txBox="1"/>
          <p:nvPr/>
        </p:nvSpPr>
        <p:spPr>
          <a:xfrm>
            <a:off x="569648" y="856034"/>
            <a:ext cx="11411577" cy="5218373"/>
          </a:xfrm>
          <a:prstGeom prst="rect">
            <a:avLst/>
          </a:prstGeom>
          <a:noFill/>
          <a:ln w="0">
            <a:noFill/>
          </a:ln>
        </p:spPr>
        <p:txBody>
          <a:bodyPr numCol="1">
            <a:no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>
              <a:solidFill>
                <a:prstClr val="black"/>
              </a:solidFill>
              <a:latin typeface="Century" panose="020406040505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prstClr val="black"/>
                </a:solidFill>
                <a:latin typeface="Century" panose="02040604050505020304" pitchFamily="18" charset="0"/>
              </a:rPr>
              <a:t>SMOTE </a:t>
            </a:r>
            <a:r>
              <a:rPr lang="en-US" dirty="0">
                <a:latin typeface="Century" panose="02040604050505020304" pitchFamily="18" charset="0"/>
              </a:rPr>
              <a:t>has improved the f1-Score and the recall of all the models. But the precision value decreases by about 5 points for Random Forest and Decision Tree, 10 points for SVM and by about 30/40 point for Logistic Regression and KNN.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latin typeface="Century" panose="020406040505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>
              <a:solidFill>
                <a:prstClr val="black"/>
              </a:solidFill>
              <a:latin typeface="Century" panose="020406040505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Century" panose="02040604050505020304" pitchFamily="18" charset="0"/>
              </a:rPr>
              <a:t>The </a:t>
            </a:r>
            <a:r>
              <a:rPr lang="en-US" sz="2000" i="1" dirty="0">
                <a:latin typeface="Book Antiqua" panose="02040602050305030304" pitchFamily="18" charset="0"/>
              </a:rPr>
              <a:t>"duration" </a:t>
            </a:r>
            <a:r>
              <a:rPr lang="en-US" dirty="0">
                <a:latin typeface="Century" panose="02040604050505020304" pitchFamily="18" charset="0"/>
              </a:rPr>
              <a:t>variable allowed all models to increase all metrics by 10/15 points and obtain an average AUC value of 0.96. Both Decision Tree and Random Forest have considered this variable as the most important.</a:t>
            </a:r>
            <a:endParaRPr kumimoji="0" lang="it-IT" sz="2000" b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" panose="02040604050505020304" pitchFamily="18" charset="0"/>
            </a:endParaRP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A1574B24-C32C-4F2A-AE9D-BCBFC824835E}"/>
              </a:ext>
            </a:extLst>
          </p:cNvPr>
          <p:cNvSpPr/>
          <p:nvPr/>
        </p:nvSpPr>
        <p:spPr>
          <a:xfrm>
            <a:off x="-542106" y="-9331"/>
            <a:ext cx="3363127" cy="569523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50800" dist="50800" algn="ctr" rotWithShape="0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ook Antiqua" panose="02040602050305030304" pitchFamily="18" charset="0"/>
                <a:cs typeface="+mn-cs"/>
              </a:rPr>
              <a:t>         </a:t>
            </a:r>
            <a:r>
              <a:rPr lang="en-US" sz="2000" dirty="0">
                <a:solidFill>
                  <a:prstClr val="white"/>
                </a:solidFill>
                <a:effectLst>
                  <a:outerShdw blurRad="50800" dist="50800" algn="ctr" rotWithShape="0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rPr>
              <a:t>5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50800" dist="50800" algn="ctr" rotWithShape="0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ook Antiqua" panose="02040602050305030304" pitchFamily="18" charset="0"/>
                <a:cs typeface="+mn-cs"/>
              </a:rPr>
              <a:t> – FINAL REMARKS</a:t>
            </a:r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3F07BCE0-AE3C-4A8D-8AFA-FEF068DD6AE3}"/>
              </a:ext>
            </a:extLst>
          </p:cNvPr>
          <p:cNvSpPr txBox="1">
            <a:spLocks/>
          </p:cNvSpPr>
          <p:nvPr/>
        </p:nvSpPr>
        <p:spPr>
          <a:xfrm>
            <a:off x="671209" y="22381"/>
            <a:ext cx="11520788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ook Antiqua" panose="02040602050305030304" pitchFamily="18" charset="0"/>
                <a:cs typeface="Arial" pitchFamily="34" charset="0"/>
              </a:rPr>
              <a:t>Remarks</a:t>
            </a:r>
          </a:p>
        </p:txBody>
      </p:sp>
    </p:spTree>
    <p:extLst>
      <p:ext uri="{BB962C8B-B14F-4D97-AF65-F5344CB8AC3E}">
        <p14:creationId xmlns:p14="http://schemas.microsoft.com/office/powerpoint/2010/main" val="34653419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9">
            <a:extLst>
              <a:ext uri="{FF2B5EF4-FFF2-40B4-BE49-F238E27FC236}">
                <a16:creationId xmlns:a16="http://schemas.microsoft.com/office/drawing/2014/main" id="{7B462CC2-7126-41C9-A78D-530ABF175BD9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0" y="5927191"/>
            <a:ext cx="1507680" cy="1065960"/>
          </a:xfrm>
          <a:prstGeom prst="rect">
            <a:avLst/>
          </a:prstGeom>
          <a:ln w="0">
            <a:noFill/>
          </a:ln>
        </p:spPr>
      </p:pic>
      <p:sp>
        <p:nvSpPr>
          <p:cNvPr id="3" name="TextShape 4">
            <a:extLst>
              <a:ext uri="{FF2B5EF4-FFF2-40B4-BE49-F238E27FC236}">
                <a16:creationId xmlns:a16="http://schemas.microsoft.com/office/drawing/2014/main" id="{0473D176-C9CA-473F-B039-29DB3CD1FF3D}"/>
              </a:ext>
            </a:extLst>
          </p:cNvPr>
          <p:cNvSpPr txBox="1"/>
          <p:nvPr/>
        </p:nvSpPr>
        <p:spPr>
          <a:xfrm>
            <a:off x="11107865" y="6369886"/>
            <a:ext cx="8733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r>
              <a:rPr lang="it-IT" sz="1400" spc="-1" dirty="0">
                <a:latin typeface="Century"/>
              </a:rPr>
              <a:t>4</a:t>
            </a:r>
            <a:endParaRPr lang="it-IT" sz="1400" b="0" strike="noStrike" spc="-1" dirty="0">
              <a:latin typeface="Times New Roman"/>
            </a:endParaRPr>
          </a:p>
        </p:txBody>
      </p:sp>
      <p:sp>
        <p:nvSpPr>
          <p:cNvPr id="5" name="TextShape 2">
            <a:extLst>
              <a:ext uri="{FF2B5EF4-FFF2-40B4-BE49-F238E27FC236}">
                <a16:creationId xmlns:a16="http://schemas.microsoft.com/office/drawing/2014/main" id="{0994ECE9-8495-4638-8BB1-BCCF6845AC01}"/>
              </a:ext>
            </a:extLst>
          </p:cNvPr>
          <p:cNvSpPr txBox="1"/>
          <p:nvPr/>
        </p:nvSpPr>
        <p:spPr>
          <a:xfrm>
            <a:off x="569650" y="1324947"/>
            <a:ext cx="11052699" cy="4602244"/>
          </a:xfrm>
          <a:prstGeom prst="rect">
            <a:avLst/>
          </a:prstGeom>
          <a:noFill/>
          <a:ln w="0">
            <a:noFill/>
          </a:ln>
        </p:spPr>
        <p:txBody>
          <a:bodyPr numCol="1">
            <a:noAutofit/>
          </a:bodyPr>
          <a:lstStyle/>
          <a:p>
            <a:endParaRPr lang="en-US" dirty="0">
              <a:latin typeface="Century" panose="02040604050505020304" pitchFamily="18" charset="0"/>
            </a:endParaRPr>
          </a:p>
          <a:p>
            <a:r>
              <a:rPr lang="en-US" dirty="0">
                <a:latin typeface="Century" panose="02040604050505020304" pitchFamily="18" charset="0"/>
              </a:rPr>
              <a:t>In this work the Bank Marketing Dataset was analyzed, which can be downloaded free of charge from the UCI Machine Learning Repository</a:t>
            </a:r>
            <a:r>
              <a:rPr lang="en-US" dirty="0">
                <a:latin typeface="Book Antiqua" panose="02040602050305030304" pitchFamily="18" charset="0"/>
              </a:rPr>
              <a:t>:</a:t>
            </a:r>
          </a:p>
          <a:p>
            <a:pPr algn="ctr">
              <a:lnSpc>
                <a:spcPct val="250000"/>
              </a:lnSpc>
            </a:pPr>
            <a:r>
              <a:rPr lang="en-US" b="1" i="1" dirty="0">
                <a:solidFill>
                  <a:srgbClr val="352BFD"/>
                </a:solidFill>
                <a:latin typeface="Book Antiqua" panose="02040602050305030304" pitchFamily="18" charset="0"/>
              </a:rPr>
              <a:t>https://archive.ics.uci.edu/ml/datasets/bank+marketing</a:t>
            </a:r>
            <a:endParaRPr lang="it-IT" b="1" i="1" dirty="0">
              <a:solidFill>
                <a:srgbClr val="352BFD"/>
              </a:solidFill>
              <a:latin typeface="Book Antiqua" panose="02040602050305030304" pitchFamily="18" charset="0"/>
            </a:endParaRPr>
          </a:p>
          <a:p>
            <a:endParaRPr lang="it-IT">
              <a:latin typeface="Century" panose="02040604050505020304" pitchFamily="18" charset="0"/>
            </a:endParaRPr>
          </a:p>
          <a:p>
            <a:endParaRPr lang="it-IT" dirty="0">
              <a:latin typeface="Century" panose="02040604050505020304" pitchFamily="18" charset="0"/>
            </a:endParaRPr>
          </a:p>
          <a:p>
            <a:endParaRPr lang="en-US" dirty="0">
              <a:latin typeface="Century" panose="02040604050505020304" pitchFamily="18" charset="0"/>
            </a:endParaRPr>
          </a:p>
          <a:p>
            <a:r>
              <a:rPr lang="en-US" dirty="0">
                <a:latin typeface="Century" panose="02040604050505020304" pitchFamily="18" charset="0"/>
              </a:rPr>
              <a:t>The dataset collects information from customers of a Portuguese bank between May 2008 and November 2010 during a marketing campaign conducted by the bank, carried out by telephone on its customers. The bank has proposed to its customers a subscription for a term deposit.</a:t>
            </a:r>
          </a:p>
          <a:p>
            <a:endParaRPr lang="en-US" dirty="0">
              <a:latin typeface="Century" panose="02040604050505020304" pitchFamily="18" charset="0"/>
            </a:endParaRPr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2F88EF72-7D05-4F69-BE57-6A3B6FB891F8}"/>
              </a:ext>
            </a:extLst>
          </p:cNvPr>
          <p:cNvSpPr/>
          <p:nvPr/>
        </p:nvSpPr>
        <p:spPr>
          <a:xfrm>
            <a:off x="-542104" y="-9331"/>
            <a:ext cx="3210660" cy="569523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effectLst>
                  <a:outerShdw blurRad="50800" dist="50800" algn="ctr" rotWithShape="0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rPr>
              <a:t>      1 – </a:t>
            </a:r>
            <a:r>
              <a:rPr lang="en-US" dirty="0">
                <a:solidFill>
                  <a:schemeClr val="bg1"/>
                </a:solidFill>
                <a:effectLst>
                  <a:outerShdw blurRad="50800" dist="50800" algn="ctr" rotWithShape="0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rPr>
              <a:t>INTRODUCTION</a:t>
            </a:r>
            <a:endParaRPr lang="en-US" sz="2000" dirty="0">
              <a:solidFill>
                <a:schemeClr val="bg1"/>
              </a:solidFill>
              <a:effectLst>
                <a:outerShdw blurRad="50800" dist="50800" algn="ctr" rotWithShape="0">
                  <a:srgbClr val="000000">
                    <a:alpha val="43137"/>
                  </a:srgbClr>
                </a:outerShdw>
              </a:effectLst>
              <a:latin typeface="Book Antiqua" panose="02040602050305030304" pitchFamily="18" charset="0"/>
            </a:endParaRPr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970D5629-6C97-4669-AD0A-D5509857E274}"/>
              </a:ext>
            </a:extLst>
          </p:cNvPr>
          <p:cNvSpPr txBox="1">
            <a:spLocks/>
          </p:cNvSpPr>
          <p:nvPr/>
        </p:nvSpPr>
        <p:spPr>
          <a:xfrm>
            <a:off x="-1" y="22381"/>
            <a:ext cx="12192000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latin typeface="Book Antiqua" panose="02040602050305030304" pitchFamily="18" charset="0"/>
              </a:rPr>
              <a:t>The Work</a:t>
            </a:r>
          </a:p>
        </p:txBody>
      </p:sp>
    </p:spTree>
    <p:extLst>
      <p:ext uri="{BB962C8B-B14F-4D97-AF65-F5344CB8AC3E}">
        <p14:creationId xmlns:p14="http://schemas.microsoft.com/office/powerpoint/2010/main" val="9442772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9">
            <a:extLst>
              <a:ext uri="{FF2B5EF4-FFF2-40B4-BE49-F238E27FC236}">
                <a16:creationId xmlns:a16="http://schemas.microsoft.com/office/drawing/2014/main" id="{7B462CC2-7126-41C9-A78D-530ABF175BD9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0" y="5927191"/>
            <a:ext cx="1507680" cy="1065960"/>
          </a:xfrm>
          <a:prstGeom prst="rect">
            <a:avLst/>
          </a:prstGeom>
          <a:ln w="0">
            <a:noFill/>
          </a:ln>
        </p:spPr>
      </p:pic>
      <p:sp>
        <p:nvSpPr>
          <p:cNvPr id="3" name="TextShape 4">
            <a:extLst>
              <a:ext uri="{FF2B5EF4-FFF2-40B4-BE49-F238E27FC236}">
                <a16:creationId xmlns:a16="http://schemas.microsoft.com/office/drawing/2014/main" id="{0473D176-C9CA-473F-B039-29DB3CD1FF3D}"/>
              </a:ext>
            </a:extLst>
          </p:cNvPr>
          <p:cNvSpPr txBox="1"/>
          <p:nvPr/>
        </p:nvSpPr>
        <p:spPr>
          <a:xfrm>
            <a:off x="11107865" y="6369886"/>
            <a:ext cx="8733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r>
              <a:rPr lang="it-IT" sz="1400" b="0" strike="noStrike" spc="-1" dirty="0">
                <a:latin typeface="Century"/>
              </a:rPr>
              <a:t>5</a:t>
            </a:r>
            <a:endParaRPr lang="it-IT" sz="1400" b="0" strike="noStrike" spc="-1" dirty="0">
              <a:latin typeface="Times New Roman"/>
            </a:endParaRP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8772D10D-F996-41A1-A469-6F3AD1DACC80}"/>
              </a:ext>
            </a:extLst>
          </p:cNvPr>
          <p:cNvSpPr txBox="1">
            <a:spLocks/>
          </p:cNvSpPr>
          <p:nvPr/>
        </p:nvSpPr>
        <p:spPr>
          <a:xfrm>
            <a:off x="0" y="510295"/>
            <a:ext cx="12192000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4000" dirty="0">
              <a:latin typeface="Book Antiqua" panose="02040602050305030304" pitchFamily="18" charset="0"/>
            </a:endParaRPr>
          </a:p>
        </p:txBody>
      </p:sp>
      <p:sp>
        <p:nvSpPr>
          <p:cNvPr id="5" name="TextShape 2">
            <a:extLst>
              <a:ext uri="{FF2B5EF4-FFF2-40B4-BE49-F238E27FC236}">
                <a16:creationId xmlns:a16="http://schemas.microsoft.com/office/drawing/2014/main" id="{0994ECE9-8495-4638-8BB1-BCCF6845AC01}"/>
              </a:ext>
            </a:extLst>
          </p:cNvPr>
          <p:cNvSpPr txBox="1"/>
          <p:nvPr/>
        </p:nvSpPr>
        <p:spPr>
          <a:xfrm>
            <a:off x="569650" y="1324947"/>
            <a:ext cx="11052699" cy="4602244"/>
          </a:xfrm>
          <a:prstGeom prst="rect">
            <a:avLst/>
          </a:prstGeom>
          <a:noFill/>
          <a:ln w="0">
            <a:noFill/>
          </a:ln>
        </p:spPr>
        <p:txBody>
          <a:bodyPr numCol="1">
            <a:noAutofit/>
          </a:bodyPr>
          <a:lstStyle/>
          <a:p>
            <a:endParaRPr lang="en-US" dirty="0">
              <a:latin typeface="Century" panose="02040604050505020304" pitchFamily="18" charset="0"/>
            </a:endParaRPr>
          </a:p>
          <a:p>
            <a:r>
              <a:rPr lang="en-US" dirty="0">
                <a:latin typeface="Century" panose="02040604050505020304" pitchFamily="18" charset="0"/>
              </a:rPr>
              <a:t>The goal of the study was to provide an accurate classifier that would allow the bank to contact those customers most likely to subscribe.</a:t>
            </a:r>
          </a:p>
          <a:p>
            <a:endParaRPr lang="en-US" dirty="0">
              <a:latin typeface="Century" panose="02040604050505020304" pitchFamily="18" charset="0"/>
            </a:endParaRPr>
          </a:p>
          <a:p>
            <a:endParaRPr lang="en-US" dirty="0">
              <a:latin typeface="Century" panose="020406040505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latin typeface="Century" panose="02040604050505020304" pitchFamily="18" charset="0"/>
              </a:rPr>
              <a:t>The work was conducted with </a:t>
            </a:r>
            <a:r>
              <a:rPr lang="en-US" b="1" i="1" dirty="0">
                <a:latin typeface="Book Antiqua" panose="02040602050305030304" pitchFamily="18" charset="0"/>
              </a:rPr>
              <a:t>Python 3.8</a:t>
            </a:r>
            <a:r>
              <a:rPr lang="en-US" dirty="0">
                <a:latin typeface="Book Antiqua" panose="02040602050305030304" pitchFamily="18" charset="0"/>
              </a:rPr>
              <a:t> </a:t>
            </a:r>
            <a:r>
              <a:rPr lang="en-US" dirty="0">
                <a:latin typeface="Century" panose="02040604050505020304" pitchFamily="18" charset="0"/>
              </a:rPr>
              <a:t>with the help of the following libraries</a:t>
            </a:r>
            <a:r>
              <a:rPr lang="en-US" dirty="0">
                <a:latin typeface="Book Antiqua" panose="02040602050305030304" pitchFamily="18" charset="0"/>
              </a:rPr>
              <a:t>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i="1" dirty="0">
                <a:latin typeface="Book Antiqua" panose="02040602050305030304" pitchFamily="18" charset="0"/>
              </a:rPr>
              <a:t>Pandas</a:t>
            </a:r>
            <a:r>
              <a:rPr lang="en-US" dirty="0">
                <a:latin typeface="Book Antiqua" panose="02040602050305030304" pitchFamily="18" charset="0"/>
              </a:rPr>
              <a:t> </a:t>
            </a:r>
            <a:r>
              <a:rPr lang="en-US" dirty="0">
                <a:latin typeface="Century" panose="02040604050505020304" pitchFamily="18" charset="0"/>
              </a:rPr>
              <a:t>and </a:t>
            </a:r>
            <a:r>
              <a:rPr lang="en-US" b="1" i="1" dirty="0" err="1">
                <a:latin typeface="Book Antiqua" panose="02040602050305030304" pitchFamily="18" charset="0"/>
              </a:rPr>
              <a:t>Numpy</a:t>
            </a:r>
            <a:r>
              <a:rPr lang="en-US" dirty="0">
                <a:latin typeface="Century" panose="02040604050505020304" pitchFamily="18" charset="0"/>
              </a:rPr>
              <a:t> for data structures.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i="1" dirty="0" err="1">
                <a:latin typeface="Book Antiqua" panose="02040602050305030304" pitchFamily="18" charset="0"/>
              </a:rPr>
              <a:t>Imblearn</a:t>
            </a:r>
            <a:r>
              <a:rPr lang="en-US" b="1" i="1" dirty="0">
                <a:latin typeface="Century" panose="02040604050505020304" pitchFamily="18" charset="0"/>
              </a:rPr>
              <a:t> </a:t>
            </a:r>
            <a:r>
              <a:rPr lang="en-US" dirty="0">
                <a:latin typeface="Century" panose="02040604050505020304" pitchFamily="18" charset="0"/>
              </a:rPr>
              <a:t>for rebalancing algorithm.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i="1" dirty="0" err="1">
                <a:latin typeface="Book Antiqua" panose="02040602050305030304" pitchFamily="18" charset="0"/>
              </a:rPr>
              <a:t>Sklearn</a:t>
            </a:r>
            <a:r>
              <a:rPr lang="en-US" b="1" i="1" dirty="0">
                <a:latin typeface="Century" panose="02040604050505020304" pitchFamily="18" charset="0"/>
              </a:rPr>
              <a:t> </a:t>
            </a:r>
            <a:r>
              <a:rPr lang="en-US" dirty="0">
                <a:latin typeface="Century" panose="02040604050505020304" pitchFamily="18" charset="0"/>
              </a:rPr>
              <a:t>for classification algorithms.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i="1" dirty="0">
                <a:latin typeface="Book Antiqua" panose="02040602050305030304" pitchFamily="18" charset="0"/>
              </a:rPr>
              <a:t>Matplotlib</a:t>
            </a:r>
            <a:r>
              <a:rPr lang="en-US" dirty="0">
                <a:latin typeface="Century" panose="02040604050505020304" pitchFamily="18" charset="0"/>
              </a:rPr>
              <a:t> and </a:t>
            </a:r>
            <a:r>
              <a:rPr lang="en-US" b="1" i="1" dirty="0">
                <a:latin typeface="Book Antiqua" panose="02040602050305030304" pitchFamily="18" charset="0"/>
              </a:rPr>
              <a:t>Seaborn</a:t>
            </a:r>
            <a:r>
              <a:rPr lang="en-US" dirty="0">
                <a:latin typeface="Book Antiqua" panose="02040602050305030304" pitchFamily="18" charset="0"/>
              </a:rPr>
              <a:t> </a:t>
            </a:r>
            <a:r>
              <a:rPr lang="en-US" dirty="0">
                <a:latin typeface="Century" panose="02040604050505020304" pitchFamily="18" charset="0"/>
              </a:rPr>
              <a:t>for the realization of the graphs.</a:t>
            </a:r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2F88EF72-7D05-4F69-BE57-6A3B6FB891F8}"/>
              </a:ext>
            </a:extLst>
          </p:cNvPr>
          <p:cNvSpPr/>
          <p:nvPr/>
        </p:nvSpPr>
        <p:spPr>
          <a:xfrm>
            <a:off x="-542104" y="-9331"/>
            <a:ext cx="3210660" cy="569523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effectLst>
                  <a:outerShdw blurRad="50800" dist="50800" algn="ctr" rotWithShape="0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rPr>
              <a:t>      1 – </a:t>
            </a:r>
            <a:r>
              <a:rPr lang="en-US" dirty="0">
                <a:solidFill>
                  <a:schemeClr val="bg1"/>
                </a:solidFill>
                <a:effectLst>
                  <a:outerShdw blurRad="50800" dist="50800" algn="ctr" rotWithShape="0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rPr>
              <a:t>INTRODUCTION</a:t>
            </a:r>
            <a:endParaRPr lang="en-US" sz="2000" dirty="0">
              <a:solidFill>
                <a:schemeClr val="bg1"/>
              </a:solidFill>
              <a:effectLst>
                <a:outerShdw blurRad="50800" dist="50800" algn="ctr" rotWithShape="0">
                  <a:srgbClr val="000000">
                    <a:alpha val="43137"/>
                  </a:srgbClr>
                </a:outerShdw>
              </a:effectLst>
              <a:latin typeface="Book Antiqua" panose="02040602050305030304" pitchFamily="18" charset="0"/>
            </a:endParaRPr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1B9189FD-F243-4C7B-BFCD-BC47EEE8AF31}"/>
              </a:ext>
            </a:extLst>
          </p:cNvPr>
          <p:cNvSpPr txBox="1">
            <a:spLocks/>
          </p:cNvSpPr>
          <p:nvPr/>
        </p:nvSpPr>
        <p:spPr>
          <a:xfrm>
            <a:off x="-1" y="22381"/>
            <a:ext cx="12192000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latin typeface="Book Antiqua" panose="02040602050305030304" pitchFamily="18" charset="0"/>
              </a:rPr>
              <a:t>The Work</a:t>
            </a:r>
          </a:p>
        </p:txBody>
      </p:sp>
    </p:spTree>
    <p:extLst>
      <p:ext uri="{BB962C8B-B14F-4D97-AF65-F5344CB8AC3E}">
        <p14:creationId xmlns:p14="http://schemas.microsoft.com/office/powerpoint/2010/main" val="33060305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9">
            <a:extLst>
              <a:ext uri="{FF2B5EF4-FFF2-40B4-BE49-F238E27FC236}">
                <a16:creationId xmlns:a16="http://schemas.microsoft.com/office/drawing/2014/main" id="{7B462CC2-7126-41C9-A78D-530ABF175BD9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0" y="5927191"/>
            <a:ext cx="1507680" cy="1065960"/>
          </a:xfrm>
          <a:prstGeom prst="rect">
            <a:avLst/>
          </a:prstGeom>
          <a:ln w="0">
            <a:noFill/>
          </a:ln>
        </p:spPr>
      </p:pic>
      <p:sp>
        <p:nvSpPr>
          <p:cNvPr id="3" name="TextShape 4">
            <a:extLst>
              <a:ext uri="{FF2B5EF4-FFF2-40B4-BE49-F238E27FC236}">
                <a16:creationId xmlns:a16="http://schemas.microsoft.com/office/drawing/2014/main" id="{0473D176-C9CA-473F-B039-29DB3CD1FF3D}"/>
              </a:ext>
            </a:extLst>
          </p:cNvPr>
          <p:cNvSpPr txBox="1"/>
          <p:nvPr/>
        </p:nvSpPr>
        <p:spPr>
          <a:xfrm>
            <a:off x="11107865" y="6369886"/>
            <a:ext cx="8733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r>
              <a:rPr lang="it-IT" sz="1400" b="0" strike="noStrike" spc="-1" dirty="0">
                <a:latin typeface="Century"/>
              </a:rPr>
              <a:t>6</a:t>
            </a:r>
            <a:endParaRPr lang="it-IT" sz="1400" b="0" strike="noStrike" spc="-1" dirty="0">
              <a:latin typeface="Times New Roman"/>
            </a:endParaRP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8772D10D-F996-41A1-A469-6F3AD1DACC80}"/>
              </a:ext>
            </a:extLst>
          </p:cNvPr>
          <p:cNvSpPr txBox="1">
            <a:spLocks/>
          </p:cNvSpPr>
          <p:nvPr/>
        </p:nvSpPr>
        <p:spPr>
          <a:xfrm>
            <a:off x="0" y="3066876"/>
            <a:ext cx="12192000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dirty="0">
                <a:latin typeface="Book Antiqua" panose="02040602050305030304" pitchFamily="18" charset="0"/>
              </a:rPr>
              <a:t>DATASET ANALYSIS</a:t>
            </a:r>
          </a:p>
        </p:txBody>
      </p:sp>
    </p:spTree>
    <p:extLst>
      <p:ext uri="{BB962C8B-B14F-4D97-AF65-F5344CB8AC3E}">
        <p14:creationId xmlns:p14="http://schemas.microsoft.com/office/powerpoint/2010/main" val="33358544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9">
            <a:extLst>
              <a:ext uri="{FF2B5EF4-FFF2-40B4-BE49-F238E27FC236}">
                <a16:creationId xmlns:a16="http://schemas.microsoft.com/office/drawing/2014/main" id="{7B462CC2-7126-41C9-A78D-530ABF175BD9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0" y="5927191"/>
            <a:ext cx="1507680" cy="1065960"/>
          </a:xfrm>
          <a:prstGeom prst="rect">
            <a:avLst/>
          </a:prstGeom>
          <a:ln w="0">
            <a:noFill/>
          </a:ln>
        </p:spPr>
      </p:pic>
      <p:sp>
        <p:nvSpPr>
          <p:cNvPr id="3" name="TextShape 4">
            <a:extLst>
              <a:ext uri="{FF2B5EF4-FFF2-40B4-BE49-F238E27FC236}">
                <a16:creationId xmlns:a16="http://schemas.microsoft.com/office/drawing/2014/main" id="{0473D176-C9CA-473F-B039-29DB3CD1FF3D}"/>
              </a:ext>
            </a:extLst>
          </p:cNvPr>
          <p:cNvSpPr txBox="1"/>
          <p:nvPr/>
        </p:nvSpPr>
        <p:spPr>
          <a:xfrm>
            <a:off x="11107865" y="6369886"/>
            <a:ext cx="8733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r>
              <a:rPr lang="it-IT" sz="1400" b="0" strike="noStrike" spc="-1" dirty="0">
                <a:latin typeface="Century"/>
              </a:rPr>
              <a:t>7</a:t>
            </a:r>
            <a:endParaRPr lang="it-IT" sz="1400" b="0" strike="noStrike" spc="-1" dirty="0">
              <a:latin typeface="Times New Roman"/>
            </a:endParaRPr>
          </a:p>
        </p:txBody>
      </p:sp>
      <p:sp>
        <p:nvSpPr>
          <p:cNvPr id="5" name="TextShape 2">
            <a:extLst>
              <a:ext uri="{FF2B5EF4-FFF2-40B4-BE49-F238E27FC236}">
                <a16:creationId xmlns:a16="http://schemas.microsoft.com/office/drawing/2014/main" id="{0994ECE9-8495-4638-8BB1-BCCF6845AC01}"/>
              </a:ext>
            </a:extLst>
          </p:cNvPr>
          <p:cNvSpPr txBox="1"/>
          <p:nvPr/>
        </p:nvSpPr>
        <p:spPr>
          <a:xfrm>
            <a:off x="569649" y="746628"/>
            <a:ext cx="11411576" cy="5327779"/>
          </a:xfrm>
          <a:prstGeom prst="rect">
            <a:avLst/>
          </a:prstGeom>
          <a:noFill/>
          <a:ln w="0">
            <a:noFill/>
          </a:ln>
        </p:spPr>
        <p:txBody>
          <a:bodyPr numCol="1">
            <a:no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Century" panose="02040604050505020304" pitchFamily="18" charset="0"/>
              </a:rPr>
              <a:t>Customer Information</a:t>
            </a:r>
            <a:r>
              <a:rPr lang="en-US" dirty="0">
                <a:latin typeface="Book Antiqua" panose="02040602050305030304" pitchFamily="18" charset="0"/>
              </a:rPr>
              <a:t>:</a:t>
            </a:r>
          </a:p>
          <a:p>
            <a:pPr marL="800100" lvl="1" indent="-342900">
              <a:buSzPct val="90000"/>
              <a:buFont typeface="+mj-lt"/>
              <a:buAutoNum type="arabicPeriod"/>
            </a:pPr>
            <a:r>
              <a:rPr lang="en-US" b="1" i="1" dirty="0">
                <a:latin typeface="Book Antiqua" panose="02040602050305030304" pitchFamily="18" charset="0"/>
              </a:rPr>
              <a:t>age</a:t>
            </a:r>
            <a:r>
              <a:rPr lang="en-US" dirty="0">
                <a:latin typeface="Book Antiqua" panose="02040602050305030304" pitchFamily="18" charset="0"/>
              </a:rPr>
              <a:t>: </a:t>
            </a:r>
            <a:r>
              <a:rPr lang="en-US" dirty="0">
                <a:latin typeface="Century" panose="02040604050505020304" pitchFamily="18" charset="0"/>
              </a:rPr>
              <a:t>age of client (numeric).</a:t>
            </a:r>
          </a:p>
          <a:p>
            <a:pPr marL="800100" lvl="1" indent="-342900">
              <a:lnSpc>
                <a:spcPct val="150000"/>
              </a:lnSpc>
              <a:buSzPct val="90000"/>
              <a:buFont typeface="+mj-lt"/>
              <a:buAutoNum type="arabicPeriod"/>
            </a:pPr>
            <a:r>
              <a:rPr lang="en-US" b="1" i="1" dirty="0">
                <a:latin typeface="Book Antiqua" panose="02040602050305030304" pitchFamily="18" charset="0"/>
              </a:rPr>
              <a:t>job</a:t>
            </a:r>
            <a:r>
              <a:rPr lang="en-US" dirty="0">
                <a:latin typeface="Book Antiqua" panose="02040602050305030304" pitchFamily="18" charset="0"/>
              </a:rPr>
              <a:t>: </a:t>
            </a:r>
            <a:r>
              <a:rPr lang="en-US" dirty="0">
                <a:latin typeface="Century" panose="02040604050505020304" pitchFamily="18" charset="0"/>
              </a:rPr>
              <a:t>type of job (categorical).</a:t>
            </a:r>
          </a:p>
          <a:p>
            <a:pPr marL="800100" lvl="1" indent="-342900">
              <a:lnSpc>
                <a:spcPct val="150000"/>
              </a:lnSpc>
              <a:buSzPct val="90000"/>
              <a:buFont typeface="+mj-lt"/>
              <a:buAutoNum type="arabicPeriod"/>
            </a:pPr>
            <a:r>
              <a:rPr lang="en-US" b="1" i="1" dirty="0">
                <a:latin typeface="Book Antiqua" panose="02040602050305030304" pitchFamily="18" charset="0"/>
              </a:rPr>
              <a:t>marital</a:t>
            </a:r>
            <a:r>
              <a:rPr lang="en-US" dirty="0">
                <a:latin typeface="Book Antiqua" panose="02040602050305030304" pitchFamily="18" charset="0"/>
              </a:rPr>
              <a:t>: </a:t>
            </a:r>
            <a:r>
              <a:rPr lang="en-US" dirty="0">
                <a:latin typeface="Century" panose="02040604050505020304" pitchFamily="18" charset="0"/>
              </a:rPr>
              <a:t>marital status (categorical).</a:t>
            </a:r>
          </a:p>
          <a:p>
            <a:pPr marL="800100" lvl="1" indent="-342900">
              <a:lnSpc>
                <a:spcPct val="150000"/>
              </a:lnSpc>
              <a:buSzPct val="90000"/>
              <a:buFont typeface="+mj-lt"/>
              <a:buAutoNum type="arabicPeriod"/>
            </a:pPr>
            <a:r>
              <a:rPr lang="en-US" b="1" i="1" dirty="0">
                <a:latin typeface="Book Antiqua" panose="02040602050305030304" pitchFamily="18" charset="0"/>
              </a:rPr>
              <a:t>education</a:t>
            </a:r>
            <a:r>
              <a:rPr lang="en-US" dirty="0">
                <a:latin typeface="Book Antiqua" panose="02040602050305030304" pitchFamily="18" charset="0"/>
              </a:rPr>
              <a:t>: </a:t>
            </a:r>
            <a:r>
              <a:rPr lang="en-US" dirty="0">
                <a:latin typeface="Century" panose="02040604050505020304" pitchFamily="18" charset="0"/>
              </a:rPr>
              <a:t>level of education (categorical).</a:t>
            </a:r>
          </a:p>
          <a:p>
            <a:pPr marL="800100" lvl="1" indent="-342900">
              <a:lnSpc>
                <a:spcPct val="150000"/>
              </a:lnSpc>
              <a:buSzPct val="90000"/>
              <a:buFont typeface="+mj-lt"/>
              <a:buAutoNum type="arabicPeriod"/>
            </a:pPr>
            <a:r>
              <a:rPr lang="en-US" b="1" i="1" dirty="0">
                <a:latin typeface="Book Antiqua" panose="02040602050305030304" pitchFamily="18" charset="0"/>
              </a:rPr>
              <a:t>default</a:t>
            </a:r>
            <a:r>
              <a:rPr lang="en-US" dirty="0">
                <a:latin typeface="Book Antiqua" panose="02040602050305030304" pitchFamily="18" charset="0"/>
              </a:rPr>
              <a:t>: </a:t>
            </a:r>
            <a:r>
              <a:rPr lang="en-US" dirty="0">
                <a:latin typeface="Century" panose="02040604050505020304" pitchFamily="18" charset="0"/>
              </a:rPr>
              <a:t>whether the customer has a default credit or not (binary).</a:t>
            </a:r>
          </a:p>
          <a:p>
            <a:pPr marL="800100" lvl="1" indent="-342900">
              <a:lnSpc>
                <a:spcPct val="150000"/>
              </a:lnSpc>
              <a:buSzPct val="90000"/>
              <a:buFont typeface="+mj-lt"/>
              <a:buAutoNum type="arabicPeriod"/>
            </a:pPr>
            <a:r>
              <a:rPr lang="en-US" b="1" i="1" dirty="0">
                <a:latin typeface="Book Antiqua" panose="02040602050305030304" pitchFamily="18" charset="0"/>
              </a:rPr>
              <a:t>housing</a:t>
            </a:r>
            <a:r>
              <a:rPr lang="en-US" dirty="0">
                <a:latin typeface="Book Antiqua" panose="02040602050305030304" pitchFamily="18" charset="0"/>
              </a:rPr>
              <a:t>: </a:t>
            </a:r>
            <a:r>
              <a:rPr lang="en-US" dirty="0">
                <a:latin typeface="Century" panose="02040604050505020304" pitchFamily="18" charset="0"/>
              </a:rPr>
              <a:t>whether the customer has a housing loan or not (binary).</a:t>
            </a:r>
          </a:p>
          <a:p>
            <a:pPr marL="800100" lvl="1" indent="-342900">
              <a:lnSpc>
                <a:spcPct val="150000"/>
              </a:lnSpc>
              <a:buSzPct val="90000"/>
              <a:buFont typeface="+mj-lt"/>
              <a:buAutoNum type="arabicPeriod"/>
            </a:pPr>
            <a:r>
              <a:rPr lang="en-US" b="1" i="1" dirty="0">
                <a:latin typeface="Book Antiqua" panose="02040602050305030304" pitchFamily="18" charset="0"/>
              </a:rPr>
              <a:t>loan</a:t>
            </a:r>
            <a:r>
              <a:rPr lang="en-US" dirty="0">
                <a:latin typeface="Book Antiqua" panose="02040602050305030304" pitchFamily="18" charset="0"/>
              </a:rPr>
              <a:t>: </a:t>
            </a:r>
            <a:r>
              <a:rPr lang="en-US" dirty="0">
                <a:latin typeface="Century" panose="02040604050505020304" pitchFamily="18" charset="0"/>
              </a:rPr>
              <a:t>whether the customer has a loan or not (binary)</a:t>
            </a:r>
            <a:endParaRPr lang="en-US" i="1" dirty="0">
              <a:latin typeface="Book Antiqua" panose="02040602050305030304" pitchFamily="18" charset="0"/>
            </a:endParaRPr>
          </a:p>
          <a:p>
            <a:pPr lvl="0">
              <a:lnSpc>
                <a:spcPct val="200000"/>
              </a:lnSpc>
            </a:pPr>
            <a:r>
              <a:rPr lang="en-US" dirty="0">
                <a:latin typeface="Century" panose="02040604050505020304" pitchFamily="18" charset="0"/>
              </a:rPr>
              <a:t>Information on the last contact during the marketing campaign</a:t>
            </a:r>
            <a:r>
              <a:rPr lang="en-US" dirty="0">
                <a:latin typeface="Book Antiqua" panose="02040602050305030304" pitchFamily="18" charset="0"/>
              </a:rPr>
              <a:t>:</a:t>
            </a:r>
          </a:p>
          <a:p>
            <a:pPr marL="800100" lvl="1" indent="-342900">
              <a:buSzPct val="90000"/>
              <a:buFont typeface="+mj-lt"/>
              <a:buAutoNum type="arabicPeriod" startAt="8"/>
            </a:pPr>
            <a:r>
              <a:rPr lang="en-US" b="1" i="1" dirty="0">
                <a:latin typeface="Book Antiqua" panose="02040602050305030304" pitchFamily="18" charset="0"/>
              </a:rPr>
              <a:t>contact</a:t>
            </a:r>
            <a:r>
              <a:rPr lang="en-US" dirty="0">
                <a:latin typeface="Book Antiqua" panose="02040602050305030304" pitchFamily="18" charset="0"/>
              </a:rPr>
              <a:t>: </a:t>
            </a:r>
            <a:r>
              <a:rPr lang="en-US" dirty="0">
                <a:latin typeface="Century" panose="02040604050505020304" pitchFamily="18" charset="0"/>
              </a:rPr>
              <a:t>contact communication type (categorical).</a:t>
            </a:r>
          </a:p>
          <a:p>
            <a:pPr marL="800100" lvl="1" indent="-342900">
              <a:lnSpc>
                <a:spcPct val="150000"/>
              </a:lnSpc>
              <a:buSzPct val="90000"/>
              <a:buFont typeface="+mj-lt"/>
              <a:buAutoNum type="arabicPeriod" startAt="8"/>
            </a:pPr>
            <a:r>
              <a:rPr lang="en-US" b="1" i="1" dirty="0">
                <a:latin typeface="Book Antiqua" panose="02040602050305030304" pitchFamily="18" charset="0"/>
              </a:rPr>
              <a:t>month</a:t>
            </a:r>
            <a:r>
              <a:rPr lang="en-US" dirty="0">
                <a:latin typeface="Book Antiqua" panose="02040602050305030304" pitchFamily="18" charset="0"/>
              </a:rPr>
              <a:t>: </a:t>
            </a:r>
            <a:r>
              <a:rPr lang="en-US" dirty="0">
                <a:latin typeface="Century" panose="02040604050505020304" pitchFamily="18" charset="0"/>
              </a:rPr>
              <a:t>last contact month of year (categorical).</a:t>
            </a:r>
          </a:p>
          <a:p>
            <a:pPr marL="800100" lvl="1" indent="-342900">
              <a:lnSpc>
                <a:spcPct val="150000"/>
              </a:lnSpc>
              <a:buSzPct val="90000"/>
              <a:buFont typeface="+mj-lt"/>
              <a:buAutoNum type="arabicPeriod" startAt="8"/>
            </a:pPr>
            <a:r>
              <a:rPr lang="en-US" b="1" i="1" dirty="0" err="1">
                <a:latin typeface="Book Antiqua" panose="02040602050305030304" pitchFamily="18" charset="0"/>
              </a:rPr>
              <a:t>day_of_week</a:t>
            </a:r>
            <a:r>
              <a:rPr lang="en-US" dirty="0">
                <a:latin typeface="Book Antiqua" panose="02040602050305030304" pitchFamily="18" charset="0"/>
              </a:rPr>
              <a:t>: </a:t>
            </a:r>
            <a:r>
              <a:rPr lang="en-US" dirty="0">
                <a:latin typeface="Century" panose="02040604050505020304" pitchFamily="18" charset="0"/>
              </a:rPr>
              <a:t>last contact day of the week (categorical).</a:t>
            </a:r>
          </a:p>
          <a:p>
            <a:pPr marL="800100" lvl="1" indent="-342900">
              <a:lnSpc>
                <a:spcPct val="150000"/>
              </a:lnSpc>
              <a:buSzPct val="90000"/>
              <a:buFont typeface="+mj-lt"/>
              <a:buAutoNum type="arabicPeriod" startAt="8"/>
            </a:pPr>
            <a:r>
              <a:rPr lang="en-US" b="1" i="1" dirty="0">
                <a:latin typeface="Book Antiqua" panose="02040602050305030304" pitchFamily="18" charset="0"/>
              </a:rPr>
              <a:t>duration</a:t>
            </a:r>
            <a:r>
              <a:rPr lang="en-US" dirty="0">
                <a:latin typeface="Book Antiqua" panose="02040602050305030304" pitchFamily="18" charset="0"/>
              </a:rPr>
              <a:t>: </a:t>
            </a:r>
            <a:r>
              <a:rPr lang="en-US" dirty="0">
                <a:latin typeface="Century" panose="02040604050505020304" pitchFamily="18" charset="0"/>
              </a:rPr>
              <a:t>last contact duration, in seconds (numeric). </a:t>
            </a:r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2F88EF72-7D05-4F69-BE57-6A3B6FB891F8}"/>
              </a:ext>
            </a:extLst>
          </p:cNvPr>
          <p:cNvSpPr/>
          <p:nvPr/>
        </p:nvSpPr>
        <p:spPr>
          <a:xfrm>
            <a:off x="-542105" y="-9331"/>
            <a:ext cx="3630538" cy="569523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sz="2000" dirty="0">
                <a:solidFill>
                  <a:schemeClr val="bg1"/>
                </a:solidFill>
                <a:effectLst>
                  <a:outerShdw blurRad="50800" dist="50800" algn="ctr" rotWithShape="0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rPr>
              <a:t>         2 – </a:t>
            </a:r>
            <a:r>
              <a:rPr lang="en-US" dirty="0">
                <a:solidFill>
                  <a:schemeClr val="bg1"/>
                </a:solidFill>
                <a:effectLst>
                  <a:outerShdw blurRad="50800" dist="50800" algn="ctr" rotWithShape="0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rPr>
              <a:t>DATASET ANALYSIS</a:t>
            </a:r>
            <a:endParaRPr lang="en-US" sz="2000" dirty="0">
              <a:solidFill>
                <a:schemeClr val="bg1"/>
              </a:solidFill>
              <a:effectLst>
                <a:outerShdw blurRad="50800" dist="50800" algn="ctr" rotWithShape="0">
                  <a:srgbClr val="000000">
                    <a:alpha val="43137"/>
                  </a:srgbClr>
                </a:outerShdw>
              </a:effectLst>
              <a:latin typeface="Book Antiqua" panose="02040602050305030304" pitchFamily="18" charset="0"/>
            </a:endParaRPr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FCDD5176-766B-4E28-8602-6AF093FE9119}"/>
              </a:ext>
            </a:extLst>
          </p:cNvPr>
          <p:cNvSpPr txBox="1">
            <a:spLocks/>
          </p:cNvSpPr>
          <p:nvPr/>
        </p:nvSpPr>
        <p:spPr>
          <a:xfrm>
            <a:off x="-1" y="22381"/>
            <a:ext cx="12192000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latin typeface="Book Antiqua" panose="02040602050305030304" pitchFamily="18" charset="0"/>
              </a:rPr>
              <a:t>Variables</a:t>
            </a:r>
          </a:p>
        </p:txBody>
      </p:sp>
    </p:spTree>
    <p:extLst>
      <p:ext uri="{BB962C8B-B14F-4D97-AF65-F5344CB8AC3E}">
        <p14:creationId xmlns:p14="http://schemas.microsoft.com/office/powerpoint/2010/main" val="24091843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9">
            <a:extLst>
              <a:ext uri="{FF2B5EF4-FFF2-40B4-BE49-F238E27FC236}">
                <a16:creationId xmlns:a16="http://schemas.microsoft.com/office/drawing/2014/main" id="{FCA66F44-55B5-4FAD-868A-0078134EE8A6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0" y="5927191"/>
            <a:ext cx="1507680" cy="1065960"/>
          </a:xfrm>
          <a:prstGeom prst="rect">
            <a:avLst/>
          </a:prstGeom>
          <a:ln w="0">
            <a:noFill/>
          </a:ln>
        </p:spPr>
      </p:pic>
      <p:sp>
        <p:nvSpPr>
          <p:cNvPr id="8" name="TextShape 4">
            <a:extLst>
              <a:ext uri="{FF2B5EF4-FFF2-40B4-BE49-F238E27FC236}">
                <a16:creationId xmlns:a16="http://schemas.microsoft.com/office/drawing/2014/main" id="{5BC1358B-8C26-492D-8795-31F42E950D02}"/>
              </a:ext>
            </a:extLst>
          </p:cNvPr>
          <p:cNvSpPr txBox="1"/>
          <p:nvPr/>
        </p:nvSpPr>
        <p:spPr>
          <a:xfrm>
            <a:off x="11107865" y="6369886"/>
            <a:ext cx="8733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r>
              <a:rPr lang="it-IT" sz="1400" b="0" strike="noStrike" spc="-1" dirty="0">
                <a:latin typeface="Century"/>
              </a:rPr>
              <a:t>8</a:t>
            </a:r>
            <a:endParaRPr lang="it-IT" sz="1400" b="0" strike="noStrike" spc="-1" dirty="0">
              <a:latin typeface="Times New Roman"/>
            </a:endParaRPr>
          </a:p>
        </p:txBody>
      </p:sp>
      <p:sp>
        <p:nvSpPr>
          <p:cNvPr id="9" name="TextShape 2">
            <a:extLst>
              <a:ext uri="{FF2B5EF4-FFF2-40B4-BE49-F238E27FC236}">
                <a16:creationId xmlns:a16="http://schemas.microsoft.com/office/drawing/2014/main" id="{0EEB27A9-FE18-41D9-BC71-0641D191A920}"/>
              </a:ext>
            </a:extLst>
          </p:cNvPr>
          <p:cNvSpPr txBox="1"/>
          <p:nvPr/>
        </p:nvSpPr>
        <p:spPr>
          <a:xfrm>
            <a:off x="569648" y="746628"/>
            <a:ext cx="11494833" cy="5327779"/>
          </a:xfrm>
          <a:prstGeom prst="rect">
            <a:avLst/>
          </a:prstGeom>
          <a:noFill/>
          <a:ln w="0">
            <a:noFill/>
          </a:ln>
        </p:spPr>
        <p:txBody>
          <a:bodyPr numCol="1">
            <a:noAutofit/>
          </a:bodyPr>
          <a:lstStyle/>
          <a:p>
            <a:pPr lvl="0">
              <a:lnSpc>
                <a:spcPct val="150000"/>
              </a:lnSpc>
            </a:pPr>
            <a:r>
              <a:rPr lang="en-US" dirty="0">
                <a:latin typeface="Century" panose="02040604050505020304" pitchFamily="18" charset="0"/>
              </a:rPr>
              <a:t>Other attributes</a:t>
            </a:r>
            <a:r>
              <a:rPr lang="en-US" dirty="0">
                <a:latin typeface="Book Antiqua" panose="02040602050305030304" pitchFamily="18" charset="0"/>
              </a:rPr>
              <a:t>:</a:t>
            </a:r>
          </a:p>
          <a:p>
            <a:pPr marL="800100" lvl="1" indent="-342900">
              <a:buSzPct val="90000"/>
              <a:buFont typeface="+mj-lt"/>
              <a:buAutoNum type="arabicPeriod" startAt="12"/>
            </a:pPr>
            <a:r>
              <a:rPr lang="en-US" b="1" i="1" dirty="0">
                <a:latin typeface="Book Antiqua" panose="02040602050305030304" pitchFamily="18" charset="0"/>
              </a:rPr>
              <a:t>campaign</a:t>
            </a:r>
            <a:r>
              <a:rPr lang="en-US" dirty="0">
                <a:latin typeface="Book Antiqua" panose="02040602050305030304" pitchFamily="18" charset="0"/>
              </a:rPr>
              <a:t>: </a:t>
            </a:r>
            <a:r>
              <a:rPr lang="en-US" dirty="0">
                <a:latin typeface="Century" panose="02040604050505020304" pitchFamily="18" charset="0"/>
              </a:rPr>
              <a:t>number of contacts performed during this campaign and for this client (numeric).</a:t>
            </a:r>
          </a:p>
          <a:p>
            <a:pPr marL="800100" lvl="1" indent="-342900">
              <a:lnSpc>
                <a:spcPct val="150000"/>
              </a:lnSpc>
              <a:buSzPct val="90000"/>
              <a:buFont typeface="+mj-lt"/>
              <a:buAutoNum type="arabicPeriod" startAt="12"/>
            </a:pPr>
            <a:r>
              <a:rPr lang="en-US" b="1" i="1" dirty="0" err="1">
                <a:latin typeface="Book Antiqua" panose="02040602050305030304" pitchFamily="18" charset="0"/>
              </a:rPr>
              <a:t>pdays</a:t>
            </a:r>
            <a:r>
              <a:rPr lang="en-US" dirty="0">
                <a:latin typeface="Book Antiqua" panose="02040602050305030304" pitchFamily="18" charset="0"/>
              </a:rPr>
              <a:t>: </a:t>
            </a:r>
            <a:r>
              <a:rPr lang="en-US" dirty="0">
                <a:latin typeface="Century" panose="02040604050505020304" pitchFamily="18" charset="0"/>
              </a:rPr>
              <a:t>number of days that passed by after the client was last contacted from a previous campaign.</a:t>
            </a:r>
          </a:p>
          <a:p>
            <a:pPr marL="800100" lvl="1" indent="-342900">
              <a:lnSpc>
                <a:spcPct val="150000"/>
              </a:lnSpc>
              <a:buSzPct val="90000"/>
              <a:buFont typeface="+mj-lt"/>
              <a:buAutoNum type="arabicPeriod" startAt="12"/>
            </a:pPr>
            <a:r>
              <a:rPr lang="en-US" b="1" i="1" dirty="0">
                <a:latin typeface="Book Antiqua" panose="02040602050305030304" pitchFamily="18" charset="0"/>
              </a:rPr>
              <a:t>previous</a:t>
            </a:r>
            <a:r>
              <a:rPr lang="en-US" dirty="0">
                <a:latin typeface="Book Antiqua" panose="02040602050305030304" pitchFamily="18" charset="0"/>
              </a:rPr>
              <a:t>: </a:t>
            </a:r>
            <a:r>
              <a:rPr lang="en-US" dirty="0">
                <a:latin typeface="Century" panose="02040604050505020304" pitchFamily="18" charset="0"/>
              </a:rPr>
              <a:t>number of contacts performed before this campaign and for this client (numeric).</a:t>
            </a:r>
          </a:p>
          <a:p>
            <a:pPr marL="800100" lvl="1" indent="-342900">
              <a:lnSpc>
                <a:spcPct val="150000"/>
              </a:lnSpc>
              <a:buSzPct val="90000"/>
              <a:buFont typeface="+mj-lt"/>
              <a:buAutoNum type="arabicPeriod" startAt="12"/>
            </a:pPr>
            <a:r>
              <a:rPr lang="en-US" b="1" i="1" dirty="0">
                <a:latin typeface="Book Antiqua" panose="02040602050305030304" pitchFamily="18" charset="0"/>
              </a:rPr>
              <a:t>outcome</a:t>
            </a:r>
            <a:r>
              <a:rPr lang="en-US" dirty="0">
                <a:latin typeface="Book Antiqua" panose="02040602050305030304" pitchFamily="18" charset="0"/>
              </a:rPr>
              <a:t>: </a:t>
            </a:r>
            <a:r>
              <a:rPr lang="en-US" dirty="0">
                <a:latin typeface="Century" panose="02040604050505020304" pitchFamily="18" charset="0"/>
              </a:rPr>
              <a:t>outcome of the previous marketing campaign (categorical).</a:t>
            </a:r>
            <a:endParaRPr lang="en-US" i="1" dirty="0">
              <a:latin typeface="Century" panose="02040604050505020304" pitchFamily="18" charset="0"/>
            </a:endParaRPr>
          </a:p>
          <a:p>
            <a:pPr lvl="0">
              <a:lnSpc>
                <a:spcPct val="200000"/>
              </a:lnSpc>
            </a:pPr>
            <a:r>
              <a:rPr lang="en-US" dirty="0">
                <a:latin typeface="Century" panose="02040604050505020304" pitchFamily="18" charset="0"/>
              </a:rPr>
              <a:t>Social and economic context attributes</a:t>
            </a:r>
            <a:r>
              <a:rPr lang="en-US" dirty="0">
                <a:latin typeface="Book Antiqua" panose="02040602050305030304" pitchFamily="18" charset="0"/>
              </a:rPr>
              <a:t>:</a:t>
            </a:r>
          </a:p>
          <a:p>
            <a:pPr marL="800100" lvl="1" indent="-342900">
              <a:buSzPct val="90000"/>
              <a:buFont typeface="+mj-lt"/>
              <a:buAutoNum type="arabicPeriod" startAt="16"/>
            </a:pPr>
            <a:r>
              <a:rPr lang="en-US" b="1" i="1" dirty="0" err="1">
                <a:latin typeface="Book Antiqua" panose="02040602050305030304" pitchFamily="18" charset="0"/>
              </a:rPr>
              <a:t>emp.var.rate</a:t>
            </a:r>
            <a:r>
              <a:rPr lang="en-US" dirty="0">
                <a:latin typeface="Book Antiqua" panose="02040602050305030304" pitchFamily="18" charset="0"/>
              </a:rPr>
              <a:t>: </a:t>
            </a:r>
            <a:r>
              <a:rPr lang="en-US" dirty="0">
                <a:latin typeface="Century" panose="02040604050505020304" pitchFamily="18" charset="0"/>
              </a:rPr>
              <a:t>employment variation rate - quarterly indicator (numeric).</a:t>
            </a:r>
          </a:p>
          <a:p>
            <a:pPr marL="800100" lvl="1" indent="-342900">
              <a:lnSpc>
                <a:spcPct val="150000"/>
              </a:lnSpc>
              <a:buSzPct val="90000"/>
              <a:buFont typeface="+mj-lt"/>
              <a:buAutoNum type="arabicPeriod" startAt="16"/>
            </a:pPr>
            <a:r>
              <a:rPr lang="en-US" b="1" i="1" dirty="0" err="1">
                <a:latin typeface="Book Antiqua" panose="02040602050305030304" pitchFamily="18" charset="0"/>
              </a:rPr>
              <a:t>cons.price.idx</a:t>
            </a:r>
            <a:r>
              <a:rPr lang="en-US" dirty="0">
                <a:latin typeface="Book Antiqua" panose="02040602050305030304" pitchFamily="18" charset="0"/>
              </a:rPr>
              <a:t>: </a:t>
            </a:r>
            <a:r>
              <a:rPr lang="en-US" dirty="0">
                <a:latin typeface="Century" panose="02040604050505020304" pitchFamily="18" charset="0"/>
              </a:rPr>
              <a:t>consumer price index - monthly indicator (numeric).</a:t>
            </a:r>
          </a:p>
          <a:p>
            <a:pPr marL="800100" lvl="1" indent="-342900">
              <a:lnSpc>
                <a:spcPct val="150000"/>
              </a:lnSpc>
              <a:buSzPct val="90000"/>
              <a:buFont typeface="+mj-lt"/>
              <a:buAutoNum type="arabicPeriod" startAt="16"/>
            </a:pPr>
            <a:r>
              <a:rPr lang="en-US" b="1" i="1" dirty="0" err="1">
                <a:latin typeface="Book Antiqua" panose="02040602050305030304" pitchFamily="18" charset="0"/>
              </a:rPr>
              <a:t>cons.conf.idx</a:t>
            </a:r>
            <a:r>
              <a:rPr lang="en-US" dirty="0">
                <a:latin typeface="Book Antiqua" panose="02040602050305030304" pitchFamily="18" charset="0"/>
              </a:rPr>
              <a:t>: </a:t>
            </a:r>
            <a:r>
              <a:rPr lang="en-US" dirty="0">
                <a:latin typeface="Century" panose="02040604050505020304" pitchFamily="18" charset="0"/>
              </a:rPr>
              <a:t>consumer confidence index - monthly indicator (numeric).</a:t>
            </a:r>
          </a:p>
          <a:p>
            <a:pPr marL="800100" lvl="1" indent="-342900">
              <a:lnSpc>
                <a:spcPct val="150000"/>
              </a:lnSpc>
              <a:buSzPct val="90000"/>
              <a:buFont typeface="+mj-lt"/>
              <a:buAutoNum type="arabicPeriod" startAt="16"/>
            </a:pPr>
            <a:r>
              <a:rPr lang="en-US" b="1" i="1" dirty="0">
                <a:latin typeface="Book Antiqua" panose="02040602050305030304" pitchFamily="18" charset="0"/>
              </a:rPr>
              <a:t>euribor3m</a:t>
            </a:r>
            <a:r>
              <a:rPr lang="en-US" dirty="0">
                <a:latin typeface="Book Antiqua" panose="02040602050305030304" pitchFamily="18" charset="0"/>
              </a:rPr>
              <a:t>: </a:t>
            </a:r>
            <a:r>
              <a:rPr lang="en-US" dirty="0" err="1">
                <a:latin typeface="Century" panose="02040604050505020304" pitchFamily="18" charset="0"/>
              </a:rPr>
              <a:t>euribor</a:t>
            </a:r>
            <a:r>
              <a:rPr lang="en-US" dirty="0">
                <a:latin typeface="Century" panose="02040604050505020304" pitchFamily="18" charset="0"/>
              </a:rPr>
              <a:t> 3 month rate - daily indicator (numeric).</a:t>
            </a:r>
          </a:p>
          <a:p>
            <a:pPr marL="800100" lvl="1" indent="-342900">
              <a:lnSpc>
                <a:spcPct val="150000"/>
              </a:lnSpc>
              <a:buSzPct val="90000"/>
              <a:buFont typeface="+mj-lt"/>
              <a:buAutoNum type="arabicPeriod" startAt="16"/>
            </a:pPr>
            <a:r>
              <a:rPr lang="en-US" b="1" i="1" dirty="0" err="1">
                <a:latin typeface="Book Antiqua" panose="02040602050305030304" pitchFamily="18" charset="0"/>
              </a:rPr>
              <a:t>nr.employed</a:t>
            </a:r>
            <a:r>
              <a:rPr lang="en-US" dirty="0">
                <a:latin typeface="Book Antiqua" panose="02040602050305030304" pitchFamily="18" charset="0"/>
              </a:rPr>
              <a:t>: </a:t>
            </a:r>
            <a:r>
              <a:rPr lang="en-US" dirty="0">
                <a:latin typeface="Century" panose="02040604050505020304" pitchFamily="18" charset="0"/>
              </a:rPr>
              <a:t>number of employees - quarterly indicator (numeric).</a:t>
            </a:r>
            <a:endParaRPr lang="en-US" i="1" dirty="0">
              <a:latin typeface="Century" panose="02040604050505020304" pitchFamily="18" charset="0"/>
            </a:endParaRPr>
          </a:p>
          <a:p>
            <a:pPr lvl="0">
              <a:lnSpc>
                <a:spcPct val="200000"/>
              </a:lnSpc>
            </a:pPr>
            <a:r>
              <a:rPr lang="en-US" dirty="0">
                <a:latin typeface="Century" panose="02040604050505020304" pitchFamily="18" charset="0"/>
              </a:rPr>
              <a:t>Output variable (desired target)</a:t>
            </a:r>
            <a:r>
              <a:rPr lang="en-US" dirty="0">
                <a:latin typeface="Book Antiqua" panose="02040602050305030304" pitchFamily="18" charset="0"/>
              </a:rPr>
              <a:t>:</a:t>
            </a:r>
          </a:p>
          <a:p>
            <a:pPr marL="800100" lvl="1" indent="-342900">
              <a:buSzPct val="90000"/>
              <a:buFont typeface="+mj-lt"/>
              <a:buAutoNum type="arabicPeriod" startAt="21"/>
            </a:pPr>
            <a:r>
              <a:rPr lang="en-US" b="1" i="1" dirty="0">
                <a:latin typeface="Book Antiqua" panose="02040602050305030304" pitchFamily="18" charset="0"/>
              </a:rPr>
              <a:t>y</a:t>
            </a:r>
            <a:r>
              <a:rPr lang="en-US" dirty="0">
                <a:latin typeface="Book Antiqua" panose="02040602050305030304" pitchFamily="18" charset="0"/>
              </a:rPr>
              <a:t>: </a:t>
            </a:r>
            <a:r>
              <a:rPr lang="en-US" dirty="0">
                <a:latin typeface="Century" panose="02040604050505020304" pitchFamily="18" charset="0"/>
              </a:rPr>
              <a:t>has the client subscribed a term deposit? (binary: “yes”, “no”).</a:t>
            </a: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A1574B24-C32C-4F2A-AE9D-BCBFC824835E}"/>
              </a:ext>
            </a:extLst>
          </p:cNvPr>
          <p:cNvSpPr/>
          <p:nvPr/>
        </p:nvSpPr>
        <p:spPr>
          <a:xfrm>
            <a:off x="-542105" y="-9331"/>
            <a:ext cx="3630538" cy="569523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sz="2000" dirty="0">
                <a:solidFill>
                  <a:schemeClr val="bg1"/>
                </a:solidFill>
                <a:effectLst>
                  <a:outerShdw blurRad="50800" dist="50800" algn="ctr" rotWithShape="0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rPr>
              <a:t>         2 – </a:t>
            </a:r>
            <a:r>
              <a:rPr lang="en-US" dirty="0">
                <a:solidFill>
                  <a:schemeClr val="bg1"/>
                </a:solidFill>
                <a:effectLst>
                  <a:outerShdw blurRad="50800" dist="50800" algn="ctr" rotWithShape="0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rPr>
              <a:t>DATASET ANALYSIS</a:t>
            </a:r>
            <a:endParaRPr lang="en-US" sz="2000" dirty="0">
              <a:solidFill>
                <a:schemeClr val="bg1"/>
              </a:solidFill>
              <a:effectLst>
                <a:outerShdw blurRad="50800" dist="50800" algn="ctr" rotWithShape="0">
                  <a:srgbClr val="000000">
                    <a:alpha val="43137"/>
                  </a:srgbClr>
                </a:outerShdw>
              </a:effectLst>
              <a:latin typeface="Book Antiqua" panose="02040602050305030304" pitchFamily="18" charset="0"/>
            </a:endParaRPr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3F07BCE0-AE3C-4A8D-8AFA-FEF068DD6AE3}"/>
              </a:ext>
            </a:extLst>
          </p:cNvPr>
          <p:cNvSpPr txBox="1">
            <a:spLocks/>
          </p:cNvSpPr>
          <p:nvPr/>
        </p:nvSpPr>
        <p:spPr>
          <a:xfrm>
            <a:off x="-1" y="22381"/>
            <a:ext cx="12192000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latin typeface="Book Antiqua" panose="02040602050305030304" pitchFamily="18" charset="0"/>
              </a:rPr>
              <a:t>Variables</a:t>
            </a:r>
          </a:p>
        </p:txBody>
      </p:sp>
    </p:spTree>
    <p:extLst>
      <p:ext uri="{BB962C8B-B14F-4D97-AF65-F5344CB8AC3E}">
        <p14:creationId xmlns:p14="http://schemas.microsoft.com/office/powerpoint/2010/main" val="29032529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9">
            <a:extLst>
              <a:ext uri="{FF2B5EF4-FFF2-40B4-BE49-F238E27FC236}">
                <a16:creationId xmlns:a16="http://schemas.microsoft.com/office/drawing/2014/main" id="{7B462CC2-7126-41C9-A78D-530ABF175BD9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0" y="5927191"/>
            <a:ext cx="1507680" cy="1065960"/>
          </a:xfrm>
          <a:prstGeom prst="rect">
            <a:avLst/>
          </a:prstGeom>
          <a:ln w="0">
            <a:noFill/>
          </a:ln>
        </p:spPr>
      </p:pic>
      <p:sp>
        <p:nvSpPr>
          <p:cNvPr id="3" name="TextShape 4">
            <a:extLst>
              <a:ext uri="{FF2B5EF4-FFF2-40B4-BE49-F238E27FC236}">
                <a16:creationId xmlns:a16="http://schemas.microsoft.com/office/drawing/2014/main" id="{0473D176-C9CA-473F-B039-29DB3CD1FF3D}"/>
              </a:ext>
            </a:extLst>
          </p:cNvPr>
          <p:cNvSpPr txBox="1"/>
          <p:nvPr/>
        </p:nvSpPr>
        <p:spPr>
          <a:xfrm>
            <a:off x="11107865" y="6369886"/>
            <a:ext cx="8733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r>
              <a:rPr lang="it-IT" sz="1400" b="0" strike="noStrike" spc="-1" dirty="0">
                <a:latin typeface="Century"/>
              </a:rPr>
              <a:t>9</a:t>
            </a:r>
            <a:endParaRPr lang="it-IT" sz="1400" b="0" strike="noStrike" spc="-1" dirty="0">
              <a:latin typeface="Times New Roman"/>
            </a:endParaRP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8772D10D-F996-41A1-A469-6F3AD1DACC80}"/>
              </a:ext>
            </a:extLst>
          </p:cNvPr>
          <p:cNvSpPr txBox="1">
            <a:spLocks/>
          </p:cNvSpPr>
          <p:nvPr/>
        </p:nvSpPr>
        <p:spPr>
          <a:xfrm>
            <a:off x="0" y="510295"/>
            <a:ext cx="12192000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4000" dirty="0">
              <a:latin typeface="Book Antiqua" panose="02040602050305030304" pitchFamily="18" charset="0"/>
            </a:endParaRPr>
          </a:p>
        </p:txBody>
      </p:sp>
      <p:sp>
        <p:nvSpPr>
          <p:cNvPr id="5" name="TextShape 2">
            <a:extLst>
              <a:ext uri="{FF2B5EF4-FFF2-40B4-BE49-F238E27FC236}">
                <a16:creationId xmlns:a16="http://schemas.microsoft.com/office/drawing/2014/main" id="{0994ECE9-8495-4638-8BB1-BCCF6845AC01}"/>
              </a:ext>
            </a:extLst>
          </p:cNvPr>
          <p:cNvSpPr txBox="1"/>
          <p:nvPr/>
        </p:nvSpPr>
        <p:spPr>
          <a:xfrm>
            <a:off x="569650" y="1324946"/>
            <a:ext cx="11052699" cy="4861249"/>
          </a:xfrm>
          <a:prstGeom prst="rect">
            <a:avLst/>
          </a:prstGeom>
          <a:noFill/>
          <a:ln w="0">
            <a:noFill/>
          </a:ln>
        </p:spPr>
        <p:txBody>
          <a:bodyPr numCol="1">
            <a:noAutofit/>
          </a:bodyPr>
          <a:lstStyle/>
          <a:p>
            <a:endParaRPr lang="en-US" dirty="0">
              <a:latin typeface="Century" panose="02040604050505020304" pitchFamily="18" charset="0"/>
            </a:endParaRPr>
          </a:p>
          <a:p>
            <a:endParaRPr lang="en-US" dirty="0">
              <a:latin typeface="Century" panose="02040604050505020304" pitchFamily="18" charset="0"/>
            </a:endParaRPr>
          </a:p>
          <a:p>
            <a:r>
              <a:rPr lang="en-US" dirty="0">
                <a:latin typeface="Century" panose="02040604050505020304" pitchFamily="18" charset="0"/>
              </a:rPr>
              <a:t>The dataset is composed of 41188 records.</a:t>
            </a:r>
          </a:p>
          <a:p>
            <a:endParaRPr lang="en-US" dirty="0">
              <a:latin typeface="Century" panose="02040604050505020304" pitchFamily="18" charset="0"/>
            </a:endParaRPr>
          </a:p>
          <a:p>
            <a:r>
              <a:rPr lang="en-US" dirty="0">
                <a:latin typeface="Century" panose="02040604050505020304" pitchFamily="18" charset="0"/>
              </a:rPr>
              <a:t>Highly unbalanced dataset. Only 4640 said yes.</a:t>
            </a:r>
          </a:p>
          <a:p>
            <a:endParaRPr lang="it-IT" sz="2000" dirty="0">
              <a:latin typeface="Century" panose="02040604050505020304" pitchFamily="18" charset="0"/>
            </a:endParaRPr>
          </a:p>
          <a:p>
            <a:endParaRPr lang="it-IT" sz="2000" dirty="0">
              <a:latin typeface="Century" panose="02040604050505020304" pitchFamily="18" charset="0"/>
            </a:endParaRPr>
          </a:p>
          <a:p>
            <a:endParaRPr lang="it-IT" sz="2000" dirty="0">
              <a:latin typeface="Century" panose="02040604050505020304" pitchFamily="18" charset="0"/>
            </a:endParaRPr>
          </a:p>
          <a:p>
            <a:r>
              <a:rPr lang="en-US" dirty="0">
                <a:latin typeface="Century" panose="02040604050505020304" pitchFamily="18" charset="0"/>
              </a:rPr>
              <a:t>Preliminarily I chose to ignore missing values.</a:t>
            </a:r>
          </a:p>
          <a:p>
            <a:endParaRPr lang="en-US" dirty="0">
              <a:latin typeface="Century" panose="02040604050505020304" pitchFamily="18" charset="0"/>
            </a:endParaRPr>
          </a:p>
          <a:p>
            <a:endParaRPr lang="en-US" dirty="0">
              <a:latin typeface="Century" panose="02040604050505020304" pitchFamily="18" charset="0"/>
            </a:endParaRPr>
          </a:p>
          <a:p>
            <a:r>
              <a:rPr lang="en-US" dirty="0">
                <a:latin typeface="Century" panose="02040604050505020304" pitchFamily="18" charset="0"/>
              </a:rPr>
              <a:t>The following attributes were removed from the analysis</a:t>
            </a:r>
            <a:r>
              <a:rPr lang="en-US" dirty="0">
                <a:latin typeface="Book Antiqua" panose="02040602050305030304" pitchFamily="18" charset="0"/>
              </a:rPr>
              <a:t>: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1" i="1" dirty="0">
                <a:latin typeface="Book Antiqua" panose="02040602050305030304" pitchFamily="18" charset="0"/>
              </a:rPr>
              <a:t>month</a:t>
            </a:r>
            <a:r>
              <a:rPr lang="en-US" dirty="0">
                <a:latin typeface="Century" panose="02040604050505020304" pitchFamily="18" charset="0"/>
              </a:rPr>
              <a:t> and </a:t>
            </a:r>
            <a:r>
              <a:rPr lang="en-US" b="1" i="1" dirty="0" err="1">
                <a:latin typeface="Book Antiqua" panose="02040602050305030304" pitchFamily="18" charset="0"/>
              </a:rPr>
              <a:t>day_of_week</a:t>
            </a:r>
            <a:r>
              <a:rPr lang="en-US" dirty="0">
                <a:latin typeface="Century" panose="02040604050505020304" pitchFamily="18" charset="0"/>
              </a:rPr>
              <a:t>: redundant for classification.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i="1" dirty="0">
                <a:latin typeface="Book Antiqua" panose="02040602050305030304" pitchFamily="18" charset="0"/>
              </a:rPr>
              <a:t>duration</a:t>
            </a:r>
            <a:r>
              <a:rPr lang="en-US" dirty="0">
                <a:latin typeface="Century" panose="02040604050505020304" pitchFamily="18" charset="0"/>
              </a:rPr>
              <a:t>: this is a value known only after the call.</a:t>
            </a:r>
          </a:p>
          <a:p>
            <a:endParaRPr lang="en-US" sz="2000" dirty="0">
              <a:latin typeface="Century" panose="02040604050505020304" pitchFamily="18" charset="0"/>
            </a:endParaRPr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2F88EF72-7D05-4F69-BE57-6A3B6FB891F8}"/>
              </a:ext>
            </a:extLst>
          </p:cNvPr>
          <p:cNvSpPr/>
          <p:nvPr/>
        </p:nvSpPr>
        <p:spPr>
          <a:xfrm>
            <a:off x="-542105" y="-9331"/>
            <a:ext cx="3630538" cy="569523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sz="2000" dirty="0">
                <a:solidFill>
                  <a:schemeClr val="bg1"/>
                </a:solidFill>
                <a:effectLst>
                  <a:outerShdw blurRad="50800" dist="50800" algn="ctr" rotWithShape="0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rPr>
              <a:t>         2 – </a:t>
            </a:r>
            <a:r>
              <a:rPr lang="en-US" dirty="0">
                <a:solidFill>
                  <a:schemeClr val="bg1"/>
                </a:solidFill>
                <a:effectLst>
                  <a:outerShdw blurRad="50800" dist="50800" algn="ctr" rotWithShape="0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rPr>
              <a:t>DATASET ANALYSIS</a:t>
            </a:r>
            <a:endParaRPr lang="en-US" sz="2000" dirty="0">
              <a:solidFill>
                <a:schemeClr val="bg1"/>
              </a:solidFill>
              <a:effectLst>
                <a:outerShdw blurRad="50800" dist="50800" algn="ctr" rotWithShape="0">
                  <a:srgbClr val="000000">
                    <a:alpha val="43137"/>
                  </a:srgbClr>
                </a:outerShdw>
              </a:effectLst>
              <a:latin typeface="Book Antiqua" panose="02040602050305030304" pitchFamily="18" charset="0"/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E6456F05-D984-472C-A09F-2576C95CF7DA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559098" y="872418"/>
            <a:ext cx="3018223" cy="3074431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329CE457-AA26-4934-80BF-40BF120DDB3C}"/>
              </a:ext>
            </a:extLst>
          </p:cNvPr>
          <p:cNvSpPr txBox="1">
            <a:spLocks/>
          </p:cNvSpPr>
          <p:nvPr/>
        </p:nvSpPr>
        <p:spPr>
          <a:xfrm>
            <a:off x="849085" y="22381"/>
            <a:ext cx="11342913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latin typeface="Book Antiqua" panose="02040602050305030304" pitchFamily="18" charset="0"/>
              </a:rPr>
              <a:t>Preliminary considerations</a:t>
            </a:r>
          </a:p>
        </p:txBody>
      </p:sp>
    </p:spTree>
    <p:extLst>
      <p:ext uri="{BB962C8B-B14F-4D97-AF65-F5344CB8AC3E}">
        <p14:creationId xmlns:p14="http://schemas.microsoft.com/office/powerpoint/2010/main" val="3008149617"/>
      </p:ext>
    </p:extLst>
  </p:cSld>
  <p:clrMapOvr>
    <a:masterClrMapping/>
  </p:clrMapOvr>
</p:sld>
</file>

<file path=ppt/theme/theme1.xml><?xml version="1.0" encoding="utf-8"?>
<a:theme xmlns:a="http://schemas.openxmlformats.org/drawingml/2006/main" name="Contents Slide Master">
  <a:themeElements>
    <a:clrScheme name="ALLPPT-403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196491"/>
      </a:accent1>
      <a:accent2>
        <a:srgbClr val="0587AF"/>
      </a:accent2>
      <a:accent3>
        <a:srgbClr val="19A5BE"/>
      </a:accent3>
      <a:accent4>
        <a:srgbClr val="53C3CD"/>
      </a:accent4>
      <a:accent5>
        <a:srgbClr val="5AB4C1"/>
      </a:accent5>
      <a:accent6>
        <a:srgbClr val="1A8EA9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ection Break Slide Master">
  <a:themeElements>
    <a:clrScheme name="ALLPPT-40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A9BD5"/>
      </a:accent1>
      <a:accent2>
        <a:srgbClr val="224A90"/>
      </a:accent2>
      <a:accent3>
        <a:srgbClr val="010A4F"/>
      </a:accent3>
      <a:accent4>
        <a:srgbClr val="5A9BD5"/>
      </a:accent4>
      <a:accent5>
        <a:srgbClr val="224A90"/>
      </a:accent5>
      <a:accent6>
        <a:srgbClr val="010A4F"/>
      </a:accent6>
      <a:hlink>
        <a:srgbClr val="262626"/>
      </a:hlink>
      <a:folHlink>
        <a:srgbClr val="262626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4636</TotalTime>
  <Words>1499</Words>
  <Application>Microsoft Office PowerPoint</Application>
  <PresentationFormat>Widescreen</PresentationFormat>
  <Paragraphs>295</Paragraphs>
  <Slides>36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7</vt:i4>
      </vt:variant>
      <vt:variant>
        <vt:lpstr>Tema</vt:lpstr>
      </vt:variant>
      <vt:variant>
        <vt:i4>2</vt:i4>
      </vt:variant>
      <vt:variant>
        <vt:lpstr>Titoli diapositive</vt:lpstr>
      </vt:variant>
      <vt:variant>
        <vt:i4>36</vt:i4>
      </vt:variant>
    </vt:vector>
  </HeadingPairs>
  <TitlesOfParts>
    <vt:vector size="45" baseType="lpstr">
      <vt:lpstr>Arial</vt:lpstr>
      <vt:lpstr>Arial Unicode MS</vt:lpstr>
      <vt:lpstr>Book Antiqua</vt:lpstr>
      <vt:lpstr>Calibri</vt:lpstr>
      <vt:lpstr>Calibri Light</vt:lpstr>
      <vt:lpstr>Century</vt:lpstr>
      <vt:lpstr>Times New Roman</vt:lpstr>
      <vt:lpstr>Contents Slide Master</vt:lpstr>
      <vt:lpstr>Section Break Slide Master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Tommaso Marigo</cp:lastModifiedBy>
  <cp:revision>257</cp:revision>
  <dcterms:created xsi:type="dcterms:W3CDTF">2020-01-20T05:08:25Z</dcterms:created>
  <dcterms:modified xsi:type="dcterms:W3CDTF">2021-09-14T16:54:04Z</dcterms:modified>
</cp:coreProperties>
</file>